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1"/>
  </p:notesMasterIdLst>
  <p:handoutMasterIdLst>
    <p:handoutMasterId r:id="rId82"/>
  </p:handoutMasterIdLst>
  <p:sldIdLst>
    <p:sldId id="277" r:id="rId5"/>
    <p:sldId id="302" r:id="rId6"/>
    <p:sldId id="292" r:id="rId7"/>
    <p:sldId id="293" r:id="rId8"/>
    <p:sldId id="294" r:id="rId9"/>
    <p:sldId id="295" r:id="rId10"/>
    <p:sldId id="328" r:id="rId11"/>
    <p:sldId id="329" r:id="rId12"/>
    <p:sldId id="330" r:id="rId13"/>
    <p:sldId id="331" r:id="rId14"/>
    <p:sldId id="332" r:id="rId15"/>
    <p:sldId id="333" r:id="rId16"/>
    <p:sldId id="334" r:id="rId17"/>
    <p:sldId id="351" r:id="rId18"/>
    <p:sldId id="363" r:id="rId19"/>
    <p:sldId id="365" r:id="rId20"/>
    <p:sldId id="374" r:id="rId21"/>
    <p:sldId id="380" r:id="rId22"/>
    <p:sldId id="357" r:id="rId23"/>
    <p:sldId id="337" r:id="rId24"/>
    <p:sldId id="356" r:id="rId25"/>
    <p:sldId id="338" r:id="rId26"/>
    <p:sldId id="300" r:id="rId27"/>
    <p:sldId id="303" r:id="rId28"/>
    <p:sldId id="304" r:id="rId29"/>
    <p:sldId id="312" r:id="rId30"/>
    <p:sldId id="311" r:id="rId31"/>
    <p:sldId id="309" r:id="rId32"/>
    <p:sldId id="310" r:id="rId33"/>
    <p:sldId id="353" r:id="rId34"/>
    <p:sldId id="362" r:id="rId35"/>
    <p:sldId id="364" r:id="rId36"/>
    <p:sldId id="370" r:id="rId37"/>
    <p:sldId id="373" r:id="rId38"/>
    <p:sldId id="372" r:id="rId39"/>
    <p:sldId id="355" r:id="rId40"/>
    <p:sldId id="307" r:id="rId41"/>
    <p:sldId id="354" r:id="rId42"/>
    <p:sldId id="308" r:id="rId43"/>
    <p:sldId id="299" r:id="rId44"/>
    <p:sldId id="317" r:id="rId45"/>
    <p:sldId id="318" r:id="rId46"/>
    <p:sldId id="319" r:id="rId47"/>
    <p:sldId id="320" r:id="rId48"/>
    <p:sldId id="321" r:id="rId49"/>
    <p:sldId id="322" r:id="rId50"/>
    <p:sldId id="350" r:id="rId51"/>
    <p:sldId id="366" r:id="rId52"/>
    <p:sldId id="367" r:id="rId53"/>
    <p:sldId id="385" r:id="rId54"/>
    <p:sldId id="382" r:id="rId55"/>
    <p:sldId id="384" r:id="rId56"/>
    <p:sldId id="383" r:id="rId57"/>
    <p:sldId id="386" r:id="rId58"/>
    <p:sldId id="358" r:id="rId59"/>
    <p:sldId id="325" r:id="rId60"/>
    <p:sldId id="359" r:id="rId61"/>
    <p:sldId id="326" r:id="rId62"/>
    <p:sldId id="349" r:id="rId63"/>
    <p:sldId id="339" r:id="rId64"/>
    <p:sldId id="340" r:id="rId65"/>
    <p:sldId id="341" r:id="rId66"/>
    <p:sldId id="342" r:id="rId67"/>
    <p:sldId id="343" r:id="rId68"/>
    <p:sldId id="344" r:id="rId69"/>
    <p:sldId id="352" r:id="rId70"/>
    <p:sldId id="368" r:id="rId71"/>
    <p:sldId id="369" r:id="rId72"/>
    <p:sldId id="381" r:id="rId73"/>
    <p:sldId id="377" r:id="rId74"/>
    <p:sldId id="378" r:id="rId75"/>
    <p:sldId id="379" r:id="rId76"/>
    <p:sldId id="360" r:id="rId77"/>
    <p:sldId id="347" r:id="rId78"/>
    <p:sldId id="361" r:id="rId79"/>
    <p:sldId id="34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D58"/>
    <a:srgbClr val="4668A2"/>
    <a:srgbClr val="A9A57C"/>
    <a:srgbClr val="ACA880"/>
    <a:srgbClr val="0F6FC6"/>
    <a:srgbClr val="C0BDA0"/>
    <a:srgbClr val="B6B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C43A6-2497-747E-2CE0-5B7B63907EFD}" v="5" dt="2025-03-07T11:03:25.606"/>
    <p1510:client id="{97B96BA2-98E6-B7AC-3D43-487E97F55F20}" v="7" dt="2025-03-07T11:16:30.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A.A.I it21301254" userId="S::it21301254@my.sliit.lk::55cfe75c-c830-4832-8648-784fca7b3b53" providerId="AD" clId="Web-{0C5C43A6-2497-747E-2CE0-5B7B63907EFD}"/>
    <pc:docChg chg="modSld">
      <pc:chgData name="Silva A.A.I it21301254" userId="S::it21301254@my.sliit.lk::55cfe75c-c830-4832-8648-784fca7b3b53" providerId="AD" clId="Web-{0C5C43A6-2497-747E-2CE0-5B7B63907EFD}" dt="2025-03-07T11:03:25.606" v="4" actId="14100"/>
      <pc:docMkLst>
        <pc:docMk/>
      </pc:docMkLst>
      <pc:sldChg chg="modSp">
        <pc:chgData name="Silva A.A.I it21301254" userId="S::it21301254@my.sliit.lk::55cfe75c-c830-4832-8648-784fca7b3b53" providerId="AD" clId="Web-{0C5C43A6-2497-747E-2CE0-5B7B63907EFD}" dt="2025-03-07T11:03:25.606" v="4" actId="14100"/>
        <pc:sldMkLst>
          <pc:docMk/>
          <pc:sldMk cId="321967384" sldId="378"/>
        </pc:sldMkLst>
        <pc:picChg chg="mod modCrop">
          <ac:chgData name="Silva A.A.I it21301254" userId="S::it21301254@my.sliit.lk::55cfe75c-c830-4832-8648-784fca7b3b53" providerId="AD" clId="Web-{0C5C43A6-2497-747E-2CE0-5B7B63907EFD}" dt="2025-03-07T11:03:25.606" v="4" actId="14100"/>
          <ac:picMkLst>
            <pc:docMk/>
            <pc:sldMk cId="321967384" sldId="378"/>
            <ac:picMk id="5" creationId="{915ABC79-699E-D186-47BD-4A40CFEA3AE3}"/>
          </ac:picMkLst>
        </pc:picChg>
      </pc:sldChg>
    </pc:docChg>
  </pc:docChgLst>
  <pc:docChgLst>
    <pc:chgData name="Silva A.A.I it21301254" userId="S::it21301254@my.sliit.lk::55cfe75c-c830-4832-8648-784fca7b3b53" providerId="AD" clId="Web-{97B96BA2-98E6-B7AC-3D43-487E97F55F20}"/>
    <pc:docChg chg="modSld">
      <pc:chgData name="Silva A.A.I it21301254" userId="S::it21301254@my.sliit.lk::55cfe75c-c830-4832-8648-784fca7b3b53" providerId="AD" clId="Web-{97B96BA2-98E6-B7AC-3D43-487E97F55F20}" dt="2025-03-07T11:16:30.895" v="6"/>
      <pc:docMkLst>
        <pc:docMk/>
      </pc:docMkLst>
      <pc:sldChg chg="modSp">
        <pc:chgData name="Silva A.A.I it21301254" userId="S::it21301254@my.sliit.lk::55cfe75c-c830-4832-8648-784fca7b3b53" providerId="AD" clId="Web-{97B96BA2-98E6-B7AC-3D43-487E97F55F20}" dt="2025-03-07T09:23:08.882" v="1"/>
        <pc:sldMkLst>
          <pc:docMk/>
          <pc:sldMk cId="321967384" sldId="378"/>
        </pc:sldMkLst>
        <pc:picChg chg="mod modCrop">
          <ac:chgData name="Silva A.A.I it21301254" userId="S::it21301254@my.sliit.lk::55cfe75c-c830-4832-8648-784fca7b3b53" providerId="AD" clId="Web-{97B96BA2-98E6-B7AC-3D43-487E97F55F20}" dt="2025-03-07T09:23:08.882" v="1"/>
          <ac:picMkLst>
            <pc:docMk/>
            <pc:sldMk cId="321967384" sldId="378"/>
            <ac:picMk id="5" creationId="{915ABC79-699E-D186-47BD-4A40CFEA3AE3}"/>
          </ac:picMkLst>
        </pc:picChg>
      </pc:sldChg>
      <pc:sldChg chg="modSp">
        <pc:chgData name="Silva A.A.I it21301254" userId="S::it21301254@my.sliit.lk::55cfe75c-c830-4832-8648-784fca7b3b53" providerId="AD" clId="Web-{97B96BA2-98E6-B7AC-3D43-487E97F55F20}" dt="2025-03-07T11:16:30.895" v="6"/>
        <pc:sldMkLst>
          <pc:docMk/>
          <pc:sldMk cId="3116505402" sldId="379"/>
        </pc:sldMkLst>
        <pc:picChg chg="mod modCrop">
          <ac:chgData name="Silva A.A.I it21301254" userId="S::it21301254@my.sliit.lk::55cfe75c-c830-4832-8648-784fca7b3b53" providerId="AD" clId="Web-{97B96BA2-98E6-B7AC-3D43-487E97F55F20}" dt="2025-03-07T11:16:30.895" v="6"/>
          <ac:picMkLst>
            <pc:docMk/>
            <pc:sldMk cId="3116505402" sldId="379"/>
            <ac:picMk id="3" creationId="{15D15AC2-0D3B-9D85-E36D-B21B197175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3/7/2025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mobject.com/en/categories/building-materials" TargetMode="External"/><Relationship Id="rId2" Type="http://schemas.openxmlformats.org/officeDocument/2006/relationships/hyperlink" Target="https://2050-materials.com/" TargetMode="External"/><Relationship Id="rId1" Type="http://schemas.openxmlformats.org/officeDocument/2006/relationships/slideLayout" Target="../slideLayouts/slideLayout2.xml"/><Relationship Id="rId5" Type="http://schemas.openxmlformats.org/officeDocument/2006/relationships/hyperlink" Target="https://www.kaggle.com/datasets/berkeleyearth/climate-change-earth-surface-temperature-data?select=GlobalLandTemperaturesByMajorCity.csv" TargetMode="External"/><Relationship Id="rId4" Type="http://schemas.openxmlformats.org/officeDocument/2006/relationships/hyperlink" Target="https://www.data.gov.uk/dataset/75ee36ed-21f7-4d7b-9e7c-f5bf4546145d/building-materials-and-components-statistic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stucom/solar-energy-power-generation-dataset" TargetMode="External"/><Relationship Id="rId7" Type="http://schemas.openxmlformats.org/officeDocument/2006/relationships/hyperlink" Target="http://www.osti.gov/scitech" TargetMode="External"/><Relationship Id="rId2" Type="http://schemas.openxmlformats.org/officeDocument/2006/relationships/hyperlink" Target="https://www.kaggle.com/datasets/anikannal/solar-power-generation-data/data" TargetMode="External"/><Relationship Id="rId1" Type="http://schemas.openxmlformats.org/officeDocument/2006/relationships/slideLayout" Target="../slideLayouts/slideLayout2.xml"/><Relationship Id="rId6" Type="http://schemas.openxmlformats.org/officeDocument/2006/relationships/hyperlink" Target="https://www.solar.sheffield.ac.uk/pvlive/" TargetMode="External"/><Relationship Id="rId5" Type="http://schemas.openxmlformats.org/officeDocument/2006/relationships/hyperlink" Target="https://www.nrel.gov/grid/solar-power-data.html" TargetMode="External"/><Relationship Id="rId4" Type="http://schemas.openxmlformats.org/officeDocument/2006/relationships/hyperlink" Target="https://data.london.gov.uk/dataset/photovoltaic--pv--solar-panel-energy-generation-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ieeexplore.ieee.org/document/8058249" TargetMode="External"/><Relationship Id="rId2" Type="http://schemas.openxmlformats.org/officeDocument/2006/relationships/hyperlink" Target="Presentation_new.pptx" TargetMode="External"/><Relationship Id="rId1" Type="http://schemas.openxmlformats.org/officeDocument/2006/relationships/slideLayout" Target="../slideLayouts/slideLayout2.xml"/><Relationship Id="rId5" Type="http://schemas.openxmlformats.org/officeDocument/2006/relationships/hyperlink" Target="https://www.irejournals.com/formatedpaper/1704488.pdf" TargetMode="External"/><Relationship Id="rId4" Type="http://schemas.openxmlformats.org/officeDocument/2006/relationships/hyperlink" Target="https://link.springer.com/article/10.1007/s42452-020-03497-1"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Presentation_new.pptx" TargetMode="External"/><Relationship Id="rId2" Type="http://schemas.openxmlformats.org/officeDocument/2006/relationships/hyperlink" Target="https://www.kaggle.com/datasets/dumitrux/architectural-styles-datas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lans">
            <a:extLst>
              <a:ext uri="{FF2B5EF4-FFF2-40B4-BE49-F238E27FC236}">
                <a16:creationId xmlns:a16="http://schemas.microsoft.com/office/drawing/2014/main" id="{1E917CCC-C86A-402B-2B2B-2455149DFF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76200"/>
            <a:ext cx="12188932" cy="6934200"/>
          </a:xfrm>
          <a:prstGeom prst="rect">
            <a:avLst/>
          </a:prstGeom>
        </p:spPr>
      </p:pic>
      <p:sp>
        <p:nvSpPr>
          <p:cNvPr id="6" name="Rectangle 5">
            <a:extLst>
              <a:ext uri="{FF2B5EF4-FFF2-40B4-BE49-F238E27FC236}">
                <a16:creationId xmlns:a16="http://schemas.microsoft.com/office/drawing/2014/main" id="{179BEF6D-A7AE-43A5-40DF-0B50565A76A0}"/>
              </a:ext>
            </a:extLst>
          </p:cNvPr>
          <p:cNvSpPr/>
          <p:nvPr/>
        </p:nvSpPr>
        <p:spPr>
          <a:xfrm>
            <a:off x="0" y="1066800"/>
            <a:ext cx="4191000" cy="4572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ABCAD6-F671-CCEE-63F8-ABEDACF7A62D}"/>
              </a:ext>
            </a:extLst>
          </p:cNvPr>
          <p:cNvSpPr txBox="1"/>
          <p:nvPr/>
        </p:nvSpPr>
        <p:spPr>
          <a:xfrm>
            <a:off x="381000" y="1828800"/>
            <a:ext cx="3124200" cy="2246769"/>
          </a:xfrm>
          <a:prstGeom prst="rect">
            <a:avLst/>
          </a:prstGeom>
          <a:noFill/>
        </p:spPr>
        <p:txBody>
          <a:bodyPr wrap="square" rtlCol="0">
            <a:spAutoFit/>
          </a:bodyPr>
          <a:lstStyle/>
          <a:p>
            <a:r>
              <a:rPr lang="en-US" sz="2800" b="1">
                <a:solidFill>
                  <a:schemeClr val="bg1"/>
                </a:solidFill>
              </a:rPr>
              <a:t>Machine Learning Based Automated Construction  Planning System for  Sri Lanka</a:t>
            </a:r>
          </a:p>
        </p:txBody>
      </p:sp>
      <p:sp>
        <p:nvSpPr>
          <p:cNvPr id="11" name="TextBox 10">
            <a:extLst>
              <a:ext uri="{FF2B5EF4-FFF2-40B4-BE49-F238E27FC236}">
                <a16:creationId xmlns:a16="http://schemas.microsoft.com/office/drawing/2014/main" id="{F60D20A4-14DB-BD07-088E-E72923F2DC34}"/>
              </a:ext>
            </a:extLst>
          </p:cNvPr>
          <p:cNvSpPr txBox="1"/>
          <p:nvPr/>
        </p:nvSpPr>
        <p:spPr>
          <a:xfrm>
            <a:off x="1600200" y="4323506"/>
            <a:ext cx="1676400" cy="369332"/>
          </a:xfrm>
          <a:prstGeom prst="rect">
            <a:avLst/>
          </a:prstGeom>
          <a:noFill/>
        </p:spPr>
        <p:txBody>
          <a:bodyPr wrap="square" rtlCol="0">
            <a:spAutoFit/>
          </a:bodyPr>
          <a:lstStyle/>
          <a:p>
            <a:r>
              <a:rPr lang="en-US" b="1">
                <a:solidFill>
                  <a:schemeClr val="bg1"/>
                </a:solidFill>
              </a:rPr>
              <a:t>24-25J-201</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478693" y="8894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4564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9441"/>
            <a:ext cx="2490468" cy="527773"/>
          </a:xfrm>
          <a:prstGeom prst="rect">
            <a:avLst/>
          </a:prstGeom>
          <a:noFill/>
        </p:spPr>
        <p:txBody>
          <a:bodyPr wrap="square">
            <a:spAutoFit/>
          </a:bodyPr>
          <a:lstStyle/>
          <a:p>
            <a:pPr algn="just">
              <a:lnSpc>
                <a:spcPts val="3811"/>
              </a:lnSpc>
            </a:pPr>
            <a:r>
              <a:rPr lang="en-US" sz="2400" b="1">
                <a:solidFill>
                  <a:schemeClr val="bg1"/>
                </a:solidFill>
              </a:rPr>
              <a:t>Main Objective</a:t>
            </a:r>
            <a:endParaRPr lang="en-US" sz="2400">
              <a:solidFill>
                <a:schemeClr val="bg1"/>
              </a:solidFill>
            </a:endParaRPr>
          </a:p>
        </p:txBody>
      </p:sp>
      <p:sp>
        <p:nvSpPr>
          <p:cNvPr id="14" name="TextBox 13">
            <a:extLst>
              <a:ext uri="{FF2B5EF4-FFF2-40B4-BE49-F238E27FC236}">
                <a16:creationId xmlns:a16="http://schemas.microsoft.com/office/drawing/2014/main" id="{22750C41-6134-56B4-83C7-3EF5D47300DD}"/>
              </a:ext>
            </a:extLst>
          </p:cNvPr>
          <p:cNvSpPr txBox="1"/>
          <p:nvPr/>
        </p:nvSpPr>
        <p:spPr>
          <a:xfrm>
            <a:off x="527539" y="3541223"/>
            <a:ext cx="5312507" cy="917687"/>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GB" sz="1600" b="1">
                <a:solidFill>
                  <a:schemeClr val="bg1"/>
                </a:solidFill>
              </a:rPr>
              <a:t>Provide accurate land and house price predictions by analysing  property details, market trends and location specific factors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89073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890730"/>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914293" y="1634459"/>
            <a:ext cx="6172200" cy="3239926"/>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a:t>Implement evaluation methods to assess property features, market trends, and location-specific factors for accurate price predictions.</a:t>
            </a:r>
          </a:p>
          <a:p>
            <a:pPr marL="285750" indent="-285750" algn="just">
              <a:lnSpc>
                <a:spcPct val="115000"/>
              </a:lnSpc>
              <a:spcAft>
                <a:spcPts val="800"/>
              </a:spcAft>
              <a:buFont typeface="Arial" panose="020B0604020202020204" pitchFamily="34" charset="0"/>
              <a:buChar char="•"/>
            </a:pPr>
            <a:r>
              <a:rPr lang="en-US"/>
              <a:t>Integrate data processing techniques to analyze complex datasets, including property details and market dynamics.</a:t>
            </a:r>
          </a:p>
          <a:p>
            <a:pPr marL="285750" indent="-285750" algn="just">
              <a:lnSpc>
                <a:spcPct val="115000"/>
              </a:lnSpc>
              <a:spcAft>
                <a:spcPts val="800"/>
              </a:spcAft>
              <a:buFont typeface="Arial" panose="020B0604020202020204" pitchFamily="34" charset="0"/>
              <a:buChar char="•"/>
            </a:pPr>
            <a:r>
              <a:rPr lang="en-US"/>
              <a:t>Maintain high performance and quick response times, even with large datasets and complex prediction models.</a:t>
            </a:r>
          </a:p>
          <a:p>
            <a:pPr marL="285750" indent="-285750" algn="just">
              <a:lnSpc>
                <a:spcPct val="115000"/>
              </a:lnSpc>
              <a:spcAft>
                <a:spcPts val="800"/>
              </a:spcAft>
              <a:buFont typeface="Arial" panose="020B0604020202020204" pitchFamily="34" charset="0"/>
              <a:buChar char="•"/>
            </a:pPr>
            <a:r>
              <a:rPr lang="en-US"/>
              <a:t>Facilitate efficient decision-making and financial planning for property buyers, sellers, and investors.</a:t>
            </a:r>
            <a:endParaRPr lang="en-GB"/>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7689" y="1634459"/>
            <a:ext cx="2938463" cy="1682319"/>
          </a:xfrm>
          <a:prstGeom prst="rect">
            <a:avLst/>
          </a:prstGeom>
        </p:spPr>
      </p:pic>
    </p:spTree>
    <p:extLst>
      <p:ext uri="{BB962C8B-B14F-4D97-AF65-F5344CB8AC3E}">
        <p14:creationId xmlns:p14="http://schemas.microsoft.com/office/powerpoint/2010/main" val="14773051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76200" y="-87997"/>
            <a:ext cx="8534400" cy="84064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52554"/>
            <a:ext cx="6133689" cy="707886"/>
          </a:xfrm>
          <a:prstGeom prst="rect">
            <a:avLst/>
          </a:prstGeom>
          <a:noFill/>
        </p:spPr>
        <p:txBody>
          <a:bodyPr wrap="square">
            <a:spAutoFit/>
          </a:bodyPr>
          <a:lstStyle/>
          <a:p>
            <a:pPr algn="ctr"/>
            <a:r>
              <a:rPr lang="en-US" sz="4000" b="1">
                <a:solidFill>
                  <a:schemeClr val="bg1"/>
                </a:solidFill>
              </a:rPr>
              <a:t>Research Gap</a:t>
            </a:r>
          </a:p>
        </p:txBody>
      </p:sp>
      <p:graphicFrame>
        <p:nvGraphicFramePr>
          <p:cNvPr id="8" name="Table 7">
            <a:extLst>
              <a:ext uri="{FF2B5EF4-FFF2-40B4-BE49-F238E27FC236}">
                <a16:creationId xmlns:a16="http://schemas.microsoft.com/office/drawing/2014/main" id="{D335778B-66D1-79C7-76CE-2F29238DF949}"/>
              </a:ext>
            </a:extLst>
          </p:cNvPr>
          <p:cNvGraphicFramePr>
            <a:graphicFrameLocks noGrp="1"/>
          </p:cNvGraphicFramePr>
          <p:nvPr>
            <p:extLst>
              <p:ext uri="{D42A27DB-BD31-4B8C-83A1-F6EECF244321}">
                <p14:modId xmlns:p14="http://schemas.microsoft.com/office/powerpoint/2010/main" val="651742556"/>
              </p:ext>
            </p:extLst>
          </p:nvPr>
        </p:nvGraphicFramePr>
        <p:xfrm>
          <a:off x="354192" y="886156"/>
          <a:ext cx="11456808" cy="5286044"/>
        </p:xfrm>
        <a:graphic>
          <a:graphicData uri="http://schemas.openxmlformats.org/drawingml/2006/table">
            <a:tbl>
              <a:tblPr firstRow="1" bandRow="1">
                <a:tableStyleId>{5C22544A-7EE6-4342-B048-85BDC9FD1C3A}</a:tableStyleId>
              </a:tblPr>
              <a:tblGrid>
                <a:gridCol w="4725528">
                  <a:extLst>
                    <a:ext uri="{9D8B030D-6E8A-4147-A177-3AD203B41FA5}">
                      <a16:colId xmlns:a16="http://schemas.microsoft.com/office/drawing/2014/main" val="2923553106"/>
                    </a:ext>
                  </a:extLst>
                </a:gridCol>
                <a:gridCol w="6731280">
                  <a:extLst>
                    <a:ext uri="{9D8B030D-6E8A-4147-A177-3AD203B41FA5}">
                      <a16:colId xmlns:a16="http://schemas.microsoft.com/office/drawing/2014/main" val="2282566741"/>
                    </a:ext>
                  </a:extLst>
                </a:gridCol>
              </a:tblGrid>
              <a:tr h="512073">
                <a:tc>
                  <a:txBody>
                    <a:bodyPr/>
                    <a:lstStyle/>
                    <a:p>
                      <a:pPr algn="ctr"/>
                      <a:r>
                        <a:rPr lang="en-GB" b="1"/>
                        <a:t>Aspect</a:t>
                      </a:r>
                      <a:endParaRPr lang="en-GB"/>
                    </a:p>
                  </a:txBody>
                  <a:tcPr anchor="ctr">
                    <a:solidFill>
                      <a:srgbClr val="4668A2"/>
                    </a:solidFill>
                  </a:tcPr>
                </a:tc>
                <a:tc>
                  <a:txBody>
                    <a:bodyPr/>
                    <a:lstStyle/>
                    <a:p>
                      <a:pPr algn="ctr"/>
                      <a:r>
                        <a:rPr lang="en-GB" b="1"/>
                        <a:t>Details</a:t>
                      </a:r>
                      <a:endParaRPr lang="en-GB"/>
                    </a:p>
                  </a:txBody>
                  <a:tcPr anchor="ctr">
                    <a:solidFill>
                      <a:srgbClr val="4668A2"/>
                    </a:solidFill>
                  </a:tcPr>
                </a:tc>
                <a:extLst>
                  <a:ext uri="{0D108BD9-81ED-4DB2-BD59-A6C34878D82A}">
                    <a16:rowId xmlns:a16="http://schemas.microsoft.com/office/drawing/2014/main" val="1445656307"/>
                  </a:ext>
                </a:extLst>
              </a:tr>
              <a:tr h="950906">
                <a:tc>
                  <a:txBody>
                    <a:bodyPr/>
                    <a:lstStyle/>
                    <a:p>
                      <a:r>
                        <a:rPr lang="en-US" b="1"/>
                        <a:t>Accuracy in Price Predictions</a:t>
                      </a:r>
                      <a:endParaRPr lang="en-GB" b="1"/>
                    </a:p>
                  </a:txBody>
                  <a:tcPr anchor="ctr"/>
                </a:tc>
                <a:tc>
                  <a:txBody>
                    <a:bodyPr/>
                    <a:lstStyle/>
                    <a:p>
                      <a:r>
                        <a:rPr lang="en-US"/>
                        <a:t>Limited availability of tools providing highly accurate land and house price predictions tailored to Colombo.</a:t>
                      </a:r>
                      <a:endParaRPr lang="en-GB"/>
                    </a:p>
                  </a:txBody>
                  <a:tcPr anchor="ctr"/>
                </a:tc>
                <a:extLst>
                  <a:ext uri="{0D108BD9-81ED-4DB2-BD59-A6C34878D82A}">
                    <a16:rowId xmlns:a16="http://schemas.microsoft.com/office/drawing/2014/main" val="1294397226"/>
                  </a:ext>
                </a:extLst>
              </a:tr>
              <a:tr h="1262697">
                <a:tc>
                  <a:txBody>
                    <a:bodyPr/>
                    <a:lstStyle/>
                    <a:p>
                      <a:r>
                        <a:rPr lang="en-US" b="1"/>
                        <a:t>Integration of Local Factors</a:t>
                      </a:r>
                      <a:endParaRPr lang="en-GB" b="1"/>
                    </a:p>
                  </a:txBody>
                  <a:tcPr anchor="ctr"/>
                </a:tc>
                <a:tc>
                  <a:txBody>
                    <a:bodyPr/>
                    <a:lstStyle/>
                    <a:p>
                      <a:r>
                        <a:rPr lang="en-US"/>
                        <a:t>Lack of systems that effectively integrate localized data such as neighborhood characteristics and market trends.</a:t>
                      </a:r>
                      <a:endParaRPr lang="en-GB"/>
                    </a:p>
                  </a:txBody>
                  <a:tcPr anchor="ctr"/>
                </a:tc>
                <a:extLst>
                  <a:ext uri="{0D108BD9-81ED-4DB2-BD59-A6C34878D82A}">
                    <a16:rowId xmlns:a16="http://schemas.microsoft.com/office/drawing/2014/main" val="1372918392"/>
                  </a:ext>
                </a:extLst>
              </a:tr>
              <a:tr h="12801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Real-Time Market Analysis</a:t>
                      </a:r>
                      <a:endParaRPr lang="en-GB" b="1"/>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Insufficient utilization of real-time market data to adapt predictions to dynamic property trends.</a:t>
                      </a:r>
                      <a:endParaRPr lang="en-GB"/>
                    </a:p>
                  </a:txBody>
                  <a:tcPr anchor="ctr"/>
                </a:tc>
                <a:extLst>
                  <a:ext uri="{0D108BD9-81ED-4DB2-BD59-A6C34878D82A}">
                    <a16:rowId xmlns:a16="http://schemas.microsoft.com/office/drawing/2014/main" val="3211228379"/>
                  </a:ext>
                </a:extLst>
              </a:tr>
              <a:tr h="12801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t>Scalability</a:t>
                      </a:r>
                      <a:endParaRPr lang="en-GB" b="1"/>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Existing models struggle to scale effectively for different locations or property types.</a:t>
                      </a:r>
                      <a:endParaRPr lang="en-GB"/>
                    </a:p>
                  </a:txBody>
                  <a:tcPr anchor="ctr"/>
                </a:tc>
                <a:extLst>
                  <a:ext uri="{0D108BD9-81ED-4DB2-BD59-A6C34878D82A}">
                    <a16:rowId xmlns:a16="http://schemas.microsoft.com/office/drawing/2014/main" val="2918666841"/>
                  </a:ext>
                </a:extLst>
              </a:tr>
            </a:tbl>
          </a:graphicData>
        </a:graphic>
      </p:graphicFrame>
    </p:spTree>
    <p:extLst>
      <p:ext uri="{BB962C8B-B14F-4D97-AF65-F5344CB8AC3E}">
        <p14:creationId xmlns:p14="http://schemas.microsoft.com/office/powerpoint/2010/main" val="203551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971800" y="381000"/>
            <a:ext cx="5334000" cy="707886"/>
          </a:xfrm>
          <a:prstGeom prst="rect">
            <a:avLst/>
          </a:prstGeom>
          <a:noFill/>
        </p:spPr>
        <p:txBody>
          <a:bodyPr wrap="square">
            <a:spAutoFit/>
          </a:bodyPr>
          <a:lstStyle/>
          <a:p>
            <a:pPr algn="ctr"/>
            <a:r>
              <a:rPr lang="en-US" sz="4000" b="1">
                <a:solidFill>
                  <a:schemeClr val="bg1"/>
                </a:solidFill>
              </a:rPr>
              <a:t>Component Diagram</a:t>
            </a:r>
          </a:p>
        </p:txBody>
      </p:sp>
      <p:pic>
        <p:nvPicPr>
          <p:cNvPr id="7" name="Picture 6">
            <a:extLst>
              <a:ext uri="{FF2B5EF4-FFF2-40B4-BE49-F238E27FC236}">
                <a16:creationId xmlns:a16="http://schemas.microsoft.com/office/drawing/2014/main" id="{70FED62F-7CB5-6ADF-C781-0B10D5D60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94574"/>
            <a:ext cx="8535868" cy="4801426"/>
          </a:xfrm>
          <a:prstGeom prst="rect">
            <a:avLst/>
          </a:prstGeom>
        </p:spPr>
      </p:pic>
    </p:spTree>
    <p:extLst>
      <p:ext uri="{BB962C8B-B14F-4D97-AF65-F5344CB8AC3E}">
        <p14:creationId xmlns:p14="http://schemas.microsoft.com/office/powerpoint/2010/main" val="3949699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1D5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180674" y="685800"/>
            <a:ext cx="7600274" cy="1446550"/>
          </a:xfrm>
          <a:prstGeom prst="rect">
            <a:avLst/>
          </a:prstGeom>
          <a:noFill/>
        </p:spPr>
        <p:txBody>
          <a:bodyPr wrap="square" rtlCol="0">
            <a:spAutoFit/>
          </a:bodyPr>
          <a:lstStyle/>
          <a:p>
            <a:r>
              <a:rPr lang="en-US" sz="2400"/>
              <a:t>Technologies</a:t>
            </a:r>
          </a:p>
          <a:p>
            <a:endParaRPr lang="en-US" sz="2400"/>
          </a:p>
          <a:p>
            <a:pPr marL="342900" indent="-342900">
              <a:buFont typeface="Arial" panose="020B0604020202020204" pitchFamily="34" charset="0"/>
              <a:buChar char="•"/>
            </a:pPr>
            <a:r>
              <a:rPr lang="en-GB" sz="2000"/>
              <a:t>Machine Learning</a:t>
            </a:r>
          </a:p>
          <a:p>
            <a:pPr marL="342900" indent="-342900">
              <a:buFont typeface="Arial" panose="020B0604020202020204" pitchFamily="34" charset="0"/>
              <a:buChar char="•"/>
            </a:pPr>
            <a:r>
              <a:rPr lang="en-GB" sz="2000"/>
              <a:t>Python, React, MongoDB (</a:t>
            </a:r>
            <a:r>
              <a:rPr lang="en-GB" sz="2000" err="1"/>
              <a:t>moongose</a:t>
            </a:r>
            <a:r>
              <a:rPr lang="en-GB" sz="2000"/>
              <a:t>)</a:t>
            </a:r>
            <a:endParaRPr lang="en-US"/>
          </a:p>
        </p:txBody>
      </p:sp>
      <p:sp>
        <p:nvSpPr>
          <p:cNvPr id="16" name="TextBox 15">
            <a:extLst>
              <a:ext uri="{FF2B5EF4-FFF2-40B4-BE49-F238E27FC236}">
                <a16:creationId xmlns:a16="http://schemas.microsoft.com/office/drawing/2014/main" id="{0453FA29-EEB9-D584-27F0-86D16F3ABD97}"/>
              </a:ext>
            </a:extLst>
          </p:cNvPr>
          <p:cNvSpPr txBox="1"/>
          <p:nvPr/>
        </p:nvSpPr>
        <p:spPr>
          <a:xfrm>
            <a:off x="3429000" y="2576036"/>
            <a:ext cx="8871936" cy="2000548"/>
          </a:xfrm>
          <a:prstGeom prst="rect">
            <a:avLst/>
          </a:prstGeom>
          <a:noFill/>
        </p:spPr>
        <p:txBody>
          <a:bodyPr wrap="square" rtlCol="0">
            <a:spAutoFit/>
          </a:bodyPr>
          <a:lstStyle/>
          <a:p>
            <a:r>
              <a:rPr lang="en-US" sz="2400"/>
              <a:t>Algorithms</a:t>
            </a:r>
            <a:endParaRPr lang="en-US"/>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Feature Extraction Techniques</a:t>
            </a:r>
          </a:p>
          <a:p>
            <a:pPr marL="342900" indent="-342900">
              <a:buFont typeface="Arial" panose="020B0604020202020204" pitchFamily="34" charset="0"/>
              <a:buChar char="•"/>
            </a:pPr>
            <a:r>
              <a:rPr lang="en-GB" sz="2000"/>
              <a:t>Decision Trees</a:t>
            </a:r>
          </a:p>
          <a:p>
            <a:pPr marL="342900" indent="-342900">
              <a:buFont typeface="Arial" panose="020B0604020202020204" pitchFamily="34" charset="0"/>
              <a:buChar char="•"/>
            </a:pPr>
            <a:r>
              <a:rPr lang="en-GB" sz="2000"/>
              <a:t>Random Forests</a:t>
            </a:r>
          </a:p>
          <a:p>
            <a:pPr marL="342900" indent="-342900">
              <a:buFont typeface="Arial" panose="020B0604020202020204" pitchFamily="34" charset="0"/>
              <a:buChar char="•"/>
            </a:pPr>
            <a:r>
              <a:rPr lang="en-GB" sz="2000"/>
              <a:t>Linger Regression</a:t>
            </a:r>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857148" y="117923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02" y="2973407"/>
            <a:ext cx="1493739" cy="1295400"/>
          </a:xfrm>
          <a:prstGeom prst="rect">
            <a:avLst/>
          </a:prstGeom>
        </p:spPr>
      </p:pic>
    </p:spTree>
    <p:extLst>
      <p:ext uri="{BB962C8B-B14F-4D97-AF65-F5344CB8AC3E}">
        <p14:creationId xmlns:p14="http://schemas.microsoft.com/office/powerpoint/2010/main" val="2244695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64402"/>
            <a:ext cx="121920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304800" y="265093"/>
            <a:ext cx="12725400" cy="523220"/>
          </a:xfrm>
          <a:prstGeom prst="rect">
            <a:avLst/>
          </a:prstGeom>
          <a:noFill/>
        </p:spPr>
        <p:txBody>
          <a:bodyPr wrap="square">
            <a:spAutoFit/>
          </a:bodyPr>
          <a:lstStyle/>
          <a:p>
            <a:pPr algn="ctr"/>
            <a:r>
              <a:rPr lang="en-US" sz="2800" b="1">
                <a:solidFill>
                  <a:schemeClr val="bg1"/>
                </a:solidFill>
                <a:latin typeface="Open Sans Bold"/>
              </a:rPr>
              <a:t>The system, Personnel and Software specification requirements</a:t>
            </a:r>
          </a:p>
        </p:txBody>
      </p:sp>
      <p:sp>
        <p:nvSpPr>
          <p:cNvPr id="8" name="TextBox 7">
            <a:extLst>
              <a:ext uri="{FF2B5EF4-FFF2-40B4-BE49-F238E27FC236}">
                <a16:creationId xmlns:a16="http://schemas.microsoft.com/office/drawing/2014/main" id="{BA858159-04C7-9D6B-EC43-9645DB2B1C0C}"/>
              </a:ext>
            </a:extLst>
          </p:cNvPr>
          <p:cNvSpPr txBox="1"/>
          <p:nvPr/>
        </p:nvSpPr>
        <p:spPr>
          <a:xfrm>
            <a:off x="346435" y="1756371"/>
            <a:ext cx="4572000" cy="3847207"/>
          </a:xfrm>
          <a:prstGeom prst="rect">
            <a:avLst/>
          </a:prstGeom>
          <a:noFill/>
        </p:spPr>
        <p:txBody>
          <a:bodyPr wrap="square" rtlCol="0">
            <a:spAutoFit/>
          </a:bodyPr>
          <a:lstStyle/>
          <a:p>
            <a:r>
              <a:rPr lang="en-US" sz="1800">
                <a:solidFill>
                  <a:srgbClr val="444F27"/>
                </a:solidFill>
                <a:latin typeface="Aptos" panose="020B0004020202020204" pitchFamily="34" charset="0"/>
              </a:rPr>
              <a:t> Functional Requirements</a:t>
            </a:r>
            <a:endParaRPr lang="en-US">
              <a:solidFill>
                <a:srgbClr val="444F27"/>
              </a:solidFill>
              <a:latin typeface="Aptos" panose="020B0004020202020204" pitchFamily="34" charset="0"/>
            </a:endParaRPr>
          </a:p>
          <a:p>
            <a:endParaRPr lang="en-GB" sz="1800" b="1"/>
          </a:p>
          <a:p>
            <a:pPr marL="285750" indent="-285750">
              <a:buFont typeface="Arial" panose="020B0604020202020204" pitchFamily="34" charset="0"/>
              <a:buChar char="•"/>
            </a:pPr>
            <a:r>
              <a:rPr lang="en-US" sz="1600" b="1"/>
              <a:t>User-Friendly Data Input Interface</a:t>
            </a:r>
            <a:r>
              <a:rPr lang="en-US" sz="1600"/>
              <a:t>: Enables users to easily input property details, such as land size, location, amenities, and market data.</a:t>
            </a:r>
          </a:p>
          <a:p>
            <a:endParaRPr lang="en-GB" sz="1600"/>
          </a:p>
          <a:p>
            <a:pPr marL="285750" indent="-285750">
              <a:buFont typeface="Arial" panose="020B0604020202020204" pitchFamily="34" charset="0"/>
              <a:buChar char="•"/>
            </a:pPr>
            <a:r>
              <a:rPr lang="en-US" sz="1600" b="1"/>
              <a:t>Price Prediction Dashboard</a:t>
            </a:r>
            <a:r>
              <a:rPr lang="en-US" sz="1600"/>
              <a:t>: Displays predicted land or house prices based on detailed analyses, including location and market trends.</a:t>
            </a:r>
          </a:p>
          <a:p>
            <a:pPr marL="285750" indent="-285750">
              <a:buFont typeface="Arial" panose="020B0604020202020204" pitchFamily="34" charset="0"/>
              <a:buChar char="•"/>
            </a:pPr>
            <a:endParaRPr lang="en-GB" sz="1600"/>
          </a:p>
          <a:p>
            <a:pPr marL="285750" indent="-285750">
              <a:buFont typeface="Arial" panose="020B0604020202020204" pitchFamily="34" charset="0"/>
              <a:buChar char="•"/>
            </a:pPr>
            <a:r>
              <a:rPr lang="en-US" sz="1600" b="1"/>
              <a:t>Property and Market Data Processing</a:t>
            </a:r>
            <a:r>
              <a:rPr lang="en-US" sz="1600"/>
              <a:t>: Utilizes algorithms to interpret complex datasets, including geographic, economic, and neighborhood-specific information.</a:t>
            </a:r>
            <a:endParaRPr lang="en-GB" sz="1600"/>
          </a:p>
        </p:txBody>
      </p:sp>
      <p:sp>
        <p:nvSpPr>
          <p:cNvPr id="13" name="TextBox 12">
            <a:extLst>
              <a:ext uri="{FF2B5EF4-FFF2-40B4-BE49-F238E27FC236}">
                <a16:creationId xmlns:a16="http://schemas.microsoft.com/office/drawing/2014/main" id="{D865FBDD-B1B5-F332-803D-B0B7E3DE3172}"/>
              </a:ext>
            </a:extLst>
          </p:cNvPr>
          <p:cNvSpPr txBox="1"/>
          <p:nvPr/>
        </p:nvSpPr>
        <p:spPr>
          <a:xfrm>
            <a:off x="152400" y="1017707"/>
            <a:ext cx="5486400" cy="738664"/>
          </a:xfrm>
          <a:prstGeom prst="rect">
            <a:avLst/>
          </a:prstGeom>
          <a:noFill/>
        </p:spPr>
        <p:txBody>
          <a:bodyPr wrap="square" rtlCol="0">
            <a:spAutoFit/>
          </a:bodyPr>
          <a:lstStyle/>
          <a:p>
            <a:r>
              <a:rPr lang="en-US" sz="2400" b="1"/>
              <a:t>Software Specification Requirement</a:t>
            </a:r>
          </a:p>
          <a:p>
            <a:endParaRPr lang="en-US"/>
          </a:p>
        </p:txBody>
      </p:sp>
      <p:sp>
        <p:nvSpPr>
          <p:cNvPr id="14" name="TextBox 13">
            <a:extLst>
              <a:ext uri="{FF2B5EF4-FFF2-40B4-BE49-F238E27FC236}">
                <a16:creationId xmlns:a16="http://schemas.microsoft.com/office/drawing/2014/main" id="{89BA72A3-19AC-B863-99D2-8042C6885D74}"/>
              </a:ext>
            </a:extLst>
          </p:cNvPr>
          <p:cNvSpPr txBox="1"/>
          <p:nvPr/>
        </p:nvSpPr>
        <p:spPr>
          <a:xfrm>
            <a:off x="5486400" y="1470294"/>
            <a:ext cx="5715000" cy="2577116"/>
          </a:xfrm>
          <a:prstGeom prst="rect">
            <a:avLst/>
          </a:prstGeom>
          <a:noFill/>
        </p:spPr>
        <p:txBody>
          <a:bodyPr wrap="square" rtlCol="0">
            <a:spAutoFit/>
          </a:bodyPr>
          <a:lstStyle/>
          <a:p>
            <a:r>
              <a:rPr lang="en-US" sz="1800">
                <a:solidFill>
                  <a:srgbClr val="444F27"/>
                </a:solidFill>
                <a:latin typeface="Aptos" panose="020B0004020202020204" pitchFamily="34" charset="0"/>
              </a:rPr>
              <a:t>Non-Functional Requirements</a:t>
            </a:r>
          </a:p>
          <a:p>
            <a:endParaRPr lang="en-US" sz="1800">
              <a:solidFill>
                <a:srgbClr val="444F27"/>
              </a:solidFill>
              <a:latin typeface="Aptos" panose="020B0004020202020204" pitchFamily="34" charset="0"/>
            </a:endParaRPr>
          </a:p>
          <a:p>
            <a:pPr marL="0" marR="0">
              <a:lnSpc>
                <a:spcPct val="115000"/>
              </a:lnSpc>
              <a:spcBef>
                <a:spcPts val="0"/>
              </a:spcBef>
              <a:spcAft>
                <a:spcPts val="800"/>
              </a:spcAft>
            </a:pPr>
            <a:r>
              <a:rPr lang="en-US" b="1"/>
              <a:t>Scalability</a:t>
            </a:r>
            <a:r>
              <a:rPr lang="en-US"/>
              <a:t>: Capable of efficiently handling large datasets, complex property details, and increasing user queries without compromising performance or accuracy.</a:t>
            </a:r>
            <a:r>
              <a:rPr lang="en-US" sz="1800" kern="100">
                <a:effectLst/>
                <a:ea typeface="Aptos" panose="020B0004020202020204" pitchFamily="34" charset="0"/>
                <a:cs typeface="Latha" panose="020B0604020202020204" pitchFamily="34" charset="0"/>
              </a:rPr>
              <a: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pic>
        <p:nvPicPr>
          <p:cNvPr id="16" name="Picture 6">
            <a:extLst>
              <a:ext uri="{FF2B5EF4-FFF2-40B4-BE49-F238E27FC236}">
                <a16:creationId xmlns:a16="http://schemas.microsoft.com/office/drawing/2014/main" id="{41F4A408-3561-1BD3-B265-C56D89AFAB96}"/>
              </a:ext>
            </a:extLst>
          </p:cNvPr>
          <p:cNvPicPr>
            <a:picLocks noChangeAspect="1"/>
          </p:cNvPicPr>
          <p:nvPr/>
        </p:nvPicPr>
        <p:blipFill>
          <a:blip r:embed="rId2"/>
          <a:srcRect/>
          <a:stretch>
            <a:fillRect/>
          </a:stretch>
        </p:blipFill>
        <p:spPr>
          <a:xfrm>
            <a:off x="8655605" y="3616147"/>
            <a:ext cx="1586389" cy="613226"/>
          </a:xfrm>
          <a:prstGeom prst="rect">
            <a:avLst/>
          </a:prstGeom>
        </p:spPr>
      </p:pic>
      <p:sp>
        <p:nvSpPr>
          <p:cNvPr id="7" name="TextBox 6">
            <a:extLst>
              <a:ext uri="{FF2B5EF4-FFF2-40B4-BE49-F238E27FC236}">
                <a16:creationId xmlns:a16="http://schemas.microsoft.com/office/drawing/2014/main" id="{7D541014-B11E-881D-70BD-5F8F9D23DBC5}"/>
              </a:ext>
            </a:extLst>
          </p:cNvPr>
          <p:cNvSpPr txBox="1"/>
          <p:nvPr/>
        </p:nvSpPr>
        <p:spPr>
          <a:xfrm>
            <a:off x="12934604" y="4405745"/>
            <a:ext cx="184731" cy="369332"/>
          </a:xfrm>
          <a:prstGeom prst="rect">
            <a:avLst/>
          </a:prstGeom>
          <a:noFill/>
        </p:spPr>
        <p:txBody>
          <a:bodyPr wrap="none" rtlCol="0">
            <a:spAutoFit/>
          </a:bodyPr>
          <a:lstStyle/>
          <a:p>
            <a:endParaRPr lang="en-LK"/>
          </a:p>
        </p:txBody>
      </p:sp>
      <p:sp>
        <p:nvSpPr>
          <p:cNvPr id="9" name="TextBox 8">
            <a:extLst>
              <a:ext uri="{FF2B5EF4-FFF2-40B4-BE49-F238E27FC236}">
                <a16:creationId xmlns:a16="http://schemas.microsoft.com/office/drawing/2014/main" id="{67C521AE-A96C-3312-72EB-E933C80162D3}"/>
              </a:ext>
            </a:extLst>
          </p:cNvPr>
          <p:cNvSpPr txBox="1"/>
          <p:nvPr/>
        </p:nvSpPr>
        <p:spPr>
          <a:xfrm>
            <a:off x="5486400" y="3377088"/>
            <a:ext cx="5715000" cy="1898468"/>
          </a:xfrm>
          <a:prstGeom prst="rect">
            <a:avLst/>
          </a:prstGeom>
          <a:noFill/>
        </p:spPr>
        <p:txBody>
          <a:bodyPr wrap="square" rtlCol="0">
            <a:spAutoFit/>
          </a:bodyPr>
          <a:lstStyle/>
          <a:p>
            <a:r>
              <a:rPr lang="en-US" sz="1800">
                <a:solidFill>
                  <a:srgbClr val="444F27"/>
                </a:solidFill>
                <a:latin typeface="Aptos" panose="020B0004020202020204" pitchFamily="34" charset="0"/>
              </a:rPr>
              <a:t>Required Data Set</a:t>
            </a:r>
          </a:p>
          <a:p>
            <a:endParaRPr lang="en-US" sz="1800">
              <a:solidFill>
                <a:srgbClr val="444F27"/>
              </a:solidFill>
              <a:latin typeface="Aptos" panose="020B0004020202020204" pitchFamily="34" charset="0"/>
            </a:endParaRPr>
          </a:p>
          <a:p>
            <a:pPr marL="285750" indent="-285750">
              <a:buFont typeface="Arial" panose="020B0604020202020204" pitchFamily="34" charset="0"/>
              <a:buChar char="•"/>
            </a:pPr>
            <a:r>
              <a:rPr lang="en-US"/>
              <a:t>Online Dataset</a:t>
            </a:r>
            <a:endParaRPr lang="en-US" sz="1800"/>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Latha" panose="020B0604020202020204" pitchFamily="34" charset="0"/>
              </a:rPr>
              <a:t> </a:t>
            </a:r>
          </a:p>
          <a:p>
            <a:pPr marL="285750" indent="-285750">
              <a:buFont typeface="Arial" panose="020B0604020202020204" pitchFamily="34" charset="0"/>
              <a:buChar char="•"/>
            </a:pPr>
            <a:r>
              <a:rPr lang="en-US"/>
              <a:t>Government website</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8714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55FA-D9F1-DDD5-2403-5DFA4DA406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8FFFF42-C3CE-1414-BF8F-7B5B61A47B05}"/>
              </a:ext>
            </a:extLst>
          </p:cNvPr>
          <p:cNvSpPr txBox="1"/>
          <p:nvPr/>
        </p:nvSpPr>
        <p:spPr>
          <a:xfrm>
            <a:off x="0" y="381000"/>
            <a:ext cx="7315200" cy="1077218"/>
          </a:xfrm>
          <a:prstGeom prst="rect">
            <a:avLst/>
          </a:prstGeom>
          <a:noFill/>
        </p:spPr>
        <p:txBody>
          <a:bodyPr wrap="square">
            <a:spAutoFit/>
          </a:bodyPr>
          <a:lstStyle/>
          <a:p>
            <a:pPr algn="ctr"/>
            <a:r>
              <a:rPr lang="en-US" sz="3200" b="1">
                <a:solidFill>
                  <a:srgbClr val="002060"/>
                </a:solidFill>
              </a:rPr>
              <a:t>COMPLETION AND REMAINING WORKS</a:t>
            </a:r>
          </a:p>
        </p:txBody>
      </p:sp>
      <p:sp>
        <p:nvSpPr>
          <p:cNvPr id="8" name="TextBox 7">
            <a:extLst>
              <a:ext uri="{FF2B5EF4-FFF2-40B4-BE49-F238E27FC236}">
                <a16:creationId xmlns:a16="http://schemas.microsoft.com/office/drawing/2014/main" id="{F147B445-2487-8901-0C74-9FB70CD6F6A2}"/>
              </a:ext>
            </a:extLst>
          </p:cNvPr>
          <p:cNvSpPr txBox="1"/>
          <p:nvPr/>
        </p:nvSpPr>
        <p:spPr>
          <a:xfrm>
            <a:off x="1219200" y="2209800"/>
            <a:ext cx="4419600" cy="1785104"/>
          </a:xfrm>
          <a:prstGeom prst="rect">
            <a:avLst/>
          </a:prstGeom>
          <a:noFill/>
        </p:spPr>
        <p:txBody>
          <a:bodyPr wrap="square" rtlCol="0">
            <a:spAutoFit/>
          </a:bodyPr>
          <a:lstStyle/>
          <a:p>
            <a:r>
              <a:rPr lang="en-US" sz="2000" b="1"/>
              <a:t>Completion of the Components</a:t>
            </a:r>
          </a:p>
          <a:p>
            <a:endParaRPr lang="en-US" b="1"/>
          </a:p>
          <a:p>
            <a:pPr marL="285750" indent="-285750">
              <a:buFont typeface="Wingdings" panose="05000000000000000000" pitchFamily="2" charset="2"/>
              <a:buChar char="ü"/>
            </a:pPr>
            <a:r>
              <a:rPr lang="en-US"/>
              <a:t>Data collection &amp; pre-processing</a:t>
            </a:r>
          </a:p>
          <a:p>
            <a:pPr marL="285750" indent="-285750">
              <a:buFont typeface="Wingdings" panose="05000000000000000000" pitchFamily="2" charset="2"/>
              <a:buChar char="ü"/>
            </a:pPr>
            <a:r>
              <a:rPr lang="en-US"/>
              <a:t>Train the model</a:t>
            </a:r>
          </a:p>
          <a:p>
            <a:pPr marL="285750" indent="-285750">
              <a:buFont typeface="Wingdings" panose="05000000000000000000" pitchFamily="2" charset="2"/>
              <a:buChar char="ü"/>
            </a:pPr>
            <a:r>
              <a:rPr lang="en-US"/>
              <a:t>Evaluate the model</a:t>
            </a:r>
          </a:p>
          <a:p>
            <a:pPr marL="285750" indent="-285750">
              <a:buFont typeface="Wingdings" panose="05000000000000000000" pitchFamily="2" charset="2"/>
              <a:buChar char="ü"/>
            </a:pPr>
            <a:endParaRPr lang="en-US"/>
          </a:p>
        </p:txBody>
      </p:sp>
      <p:sp>
        <p:nvSpPr>
          <p:cNvPr id="9" name="TextBox 8">
            <a:extLst>
              <a:ext uri="{FF2B5EF4-FFF2-40B4-BE49-F238E27FC236}">
                <a16:creationId xmlns:a16="http://schemas.microsoft.com/office/drawing/2014/main" id="{48EF12E2-AFF5-6FA9-BDF8-CB1BDDD4A4D8}"/>
              </a:ext>
            </a:extLst>
          </p:cNvPr>
          <p:cNvSpPr txBox="1"/>
          <p:nvPr/>
        </p:nvSpPr>
        <p:spPr>
          <a:xfrm>
            <a:off x="6553202" y="2142450"/>
            <a:ext cx="4419600" cy="1508105"/>
          </a:xfrm>
          <a:prstGeom prst="rect">
            <a:avLst/>
          </a:prstGeom>
          <a:noFill/>
        </p:spPr>
        <p:txBody>
          <a:bodyPr wrap="square" rtlCol="0">
            <a:spAutoFit/>
          </a:bodyPr>
          <a:lstStyle/>
          <a:p>
            <a:r>
              <a:rPr lang="en-US" sz="2000" b="1"/>
              <a:t>Remaining Implementations</a:t>
            </a:r>
          </a:p>
          <a:p>
            <a:endParaRPr lang="en-US" b="1"/>
          </a:p>
          <a:p>
            <a:pPr marL="285750" indent="-285750">
              <a:buFont typeface="Wingdings" panose="05000000000000000000" pitchFamily="2" charset="2"/>
              <a:buChar char="ü"/>
            </a:pPr>
            <a:r>
              <a:rPr lang="en-US"/>
              <a:t>Deploy to the cloud and integrate all four components together. </a:t>
            </a:r>
          </a:p>
          <a:p>
            <a:pPr marL="285750" indent="-285750">
              <a:buFont typeface="Wingdings" panose="05000000000000000000" pitchFamily="2" charset="2"/>
              <a:buChar char="ü"/>
            </a:pPr>
            <a:r>
              <a:rPr lang="en-US"/>
              <a:t>Frontend </a:t>
            </a:r>
          </a:p>
        </p:txBody>
      </p:sp>
      <p:sp>
        <p:nvSpPr>
          <p:cNvPr id="6" name="Chord 5">
            <a:extLst>
              <a:ext uri="{FF2B5EF4-FFF2-40B4-BE49-F238E27FC236}">
                <a16:creationId xmlns:a16="http://schemas.microsoft.com/office/drawing/2014/main" id="{1F856428-56FA-C677-307C-A943ACCE36A4}"/>
              </a:ext>
            </a:extLst>
          </p:cNvPr>
          <p:cNvSpPr/>
          <p:nvPr/>
        </p:nvSpPr>
        <p:spPr>
          <a:xfrm rot="17416563">
            <a:off x="10155924" y="-454807"/>
            <a:ext cx="1295400" cy="1305818"/>
          </a:xfrm>
          <a:prstGeom prst="chord">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a16="http://schemas.microsoft.com/office/drawing/2014/main" id="{0799339C-112B-AAEF-598D-71EA2C1FF409}"/>
              </a:ext>
            </a:extLst>
          </p:cNvPr>
          <p:cNvSpPr/>
          <p:nvPr/>
        </p:nvSpPr>
        <p:spPr>
          <a:xfrm rot="1383949">
            <a:off x="10747628" y="-111727"/>
            <a:ext cx="2188376" cy="2081873"/>
          </a:xfrm>
          <a:prstGeom prst="chor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27D14637-AC84-60D3-99F7-49D46FE0C2EB}"/>
              </a:ext>
            </a:extLst>
          </p:cNvPr>
          <p:cNvSpPr/>
          <p:nvPr/>
        </p:nvSpPr>
        <p:spPr>
          <a:xfrm rot="16200000">
            <a:off x="11497813" y="6422"/>
            <a:ext cx="1538809" cy="1678365"/>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81087030-5074-E71E-48B2-64F32280B9F9}"/>
              </a:ext>
            </a:extLst>
          </p:cNvPr>
          <p:cNvSpPr/>
          <p:nvPr/>
        </p:nvSpPr>
        <p:spPr>
          <a:xfrm rot="10800000">
            <a:off x="10379444" y="-457199"/>
            <a:ext cx="848360" cy="802278"/>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773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738EB-B34A-7A42-E97F-7A88D0F3F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3E2B8B-AD8C-A2A3-BDA9-CF1C529AAC0C}"/>
              </a:ext>
            </a:extLst>
          </p:cNvPr>
          <p:cNvSpPr txBox="1"/>
          <p:nvPr/>
        </p:nvSpPr>
        <p:spPr>
          <a:xfrm>
            <a:off x="0" y="381000"/>
            <a:ext cx="7315200" cy="584775"/>
          </a:xfrm>
          <a:prstGeom prst="rect">
            <a:avLst/>
          </a:prstGeom>
          <a:noFill/>
        </p:spPr>
        <p:txBody>
          <a:bodyPr wrap="square">
            <a:spAutoFit/>
          </a:bodyPr>
          <a:lstStyle/>
          <a:p>
            <a:pPr algn="ctr"/>
            <a:r>
              <a:rPr lang="en-US" sz="3200" b="1">
                <a:solidFill>
                  <a:srgbClr val="002060"/>
                </a:solidFill>
              </a:rPr>
              <a:t>Data Collection </a:t>
            </a:r>
          </a:p>
        </p:txBody>
      </p:sp>
      <p:pic>
        <p:nvPicPr>
          <p:cNvPr id="4" name="Picture 3" descr="A screenshot of a computer">
            <a:extLst>
              <a:ext uri="{FF2B5EF4-FFF2-40B4-BE49-F238E27FC236}">
                <a16:creationId xmlns:a16="http://schemas.microsoft.com/office/drawing/2014/main" id="{91F2F042-783A-1CC1-90F5-805D8FF70A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447801"/>
            <a:ext cx="5715000" cy="3214688"/>
          </a:xfrm>
          <a:prstGeom prst="rect">
            <a:avLst/>
          </a:prstGeom>
        </p:spPr>
      </p:pic>
      <p:pic>
        <p:nvPicPr>
          <p:cNvPr id="6" name="Picture 5" descr="A screenshot of a computer">
            <a:extLst>
              <a:ext uri="{FF2B5EF4-FFF2-40B4-BE49-F238E27FC236}">
                <a16:creationId xmlns:a16="http://schemas.microsoft.com/office/drawing/2014/main" id="{7F17A4A3-4091-5F94-FFE1-3BAEBA02B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447801"/>
            <a:ext cx="5715001" cy="3214688"/>
          </a:xfrm>
          <a:prstGeom prst="rect">
            <a:avLst/>
          </a:prstGeom>
        </p:spPr>
      </p:pic>
    </p:spTree>
    <p:extLst>
      <p:ext uri="{BB962C8B-B14F-4D97-AF65-F5344CB8AC3E}">
        <p14:creationId xmlns:p14="http://schemas.microsoft.com/office/powerpoint/2010/main" val="2941633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
            <a:extLst>
              <a:ext uri="{FF2B5EF4-FFF2-40B4-BE49-F238E27FC236}">
                <a16:creationId xmlns:a16="http://schemas.microsoft.com/office/drawing/2014/main" id="{8B1DB722-8EFC-BB3A-A62D-6B5B026D4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39" y="1366394"/>
            <a:ext cx="5638800" cy="3171826"/>
          </a:xfrm>
          <a:prstGeom prst="rect">
            <a:avLst/>
          </a:prstGeom>
        </p:spPr>
      </p:pic>
      <p:pic>
        <p:nvPicPr>
          <p:cNvPr id="5" name="Picture 4" descr="A screenshot of a computer">
            <a:extLst>
              <a:ext uri="{FF2B5EF4-FFF2-40B4-BE49-F238E27FC236}">
                <a16:creationId xmlns:a16="http://schemas.microsoft.com/office/drawing/2014/main" id="{B7E263F2-F299-0494-EE92-F25536632D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858" y="1366394"/>
            <a:ext cx="5638800" cy="3171825"/>
          </a:xfrm>
          <a:prstGeom prst="rect">
            <a:avLst/>
          </a:prstGeom>
        </p:spPr>
      </p:pic>
    </p:spTree>
    <p:extLst>
      <p:ext uri="{BB962C8B-B14F-4D97-AF65-F5344CB8AC3E}">
        <p14:creationId xmlns:p14="http://schemas.microsoft.com/office/powerpoint/2010/main" val="288052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 screen">
            <a:extLst>
              <a:ext uri="{FF2B5EF4-FFF2-40B4-BE49-F238E27FC236}">
                <a16:creationId xmlns:a16="http://schemas.microsoft.com/office/drawing/2014/main" id="{822CA39A-63C4-2AD8-485A-A92B4E10F1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95400"/>
            <a:ext cx="5867400" cy="3300413"/>
          </a:xfrm>
          <a:prstGeom prst="rect">
            <a:avLst/>
          </a:prstGeom>
        </p:spPr>
      </p:pic>
      <p:pic>
        <p:nvPicPr>
          <p:cNvPr id="5" name="Picture 4" descr="A screenshot of a computer">
            <a:extLst>
              <a:ext uri="{FF2B5EF4-FFF2-40B4-BE49-F238E27FC236}">
                <a16:creationId xmlns:a16="http://schemas.microsoft.com/office/drawing/2014/main" id="{2AA9197B-77B2-6326-E8C9-915BEB076B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199" y="1278903"/>
            <a:ext cx="5867401" cy="3300413"/>
          </a:xfrm>
          <a:prstGeom prst="rect">
            <a:avLst/>
          </a:prstGeom>
        </p:spPr>
      </p:pic>
    </p:spTree>
    <p:extLst>
      <p:ext uri="{BB962C8B-B14F-4D97-AF65-F5344CB8AC3E}">
        <p14:creationId xmlns:p14="http://schemas.microsoft.com/office/powerpoint/2010/main" val="321118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2BB1B7EA-0C6B-9F59-50D3-E7B38E364FE1}"/>
              </a:ext>
            </a:extLst>
          </p:cNvPr>
          <p:cNvGrpSpPr/>
          <p:nvPr/>
        </p:nvGrpSpPr>
        <p:grpSpPr>
          <a:xfrm>
            <a:off x="1524000" y="152400"/>
            <a:ext cx="8686799" cy="1154798"/>
            <a:chOff x="0" y="-38100"/>
            <a:chExt cx="3326311" cy="1255581"/>
          </a:xfrm>
          <a:solidFill>
            <a:srgbClr val="002060"/>
          </a:solidFill>
        </p:grpSpPr>
        <p:sp>
          <p:nvSpPr>
            <p:cNvPr id="5" name="Freeform 9">
              <a:extLst>
                <a:ext uri="{FF2B5EF4-FFF2-40B4-BE49-F238E27FC236}">
                  <a16:creationId xmlns:a16="http://schemas.microsoft.com/office/drawing/2014/main" id="{1B9A4728-7669-9AD3-E60C-D081173ACAFE}"/>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solidFill>
                  <a:srgbClr val="002060"/>
                </a:solidFill>
              </a:endParaRPr>
            </a:p>
          </p:txBody>
        </p:sp>
        <p:sp>
          <p:nvSpPr>
            <p:cNvPr id="6" name="TextBox 10">
              <a:extLst>
                <a:ext uri="{FF2B5EF4-FFF2-40B4-BE49-F238E27FC236}">
                  <a16:creationId xmlns:a16="http://schemas.microsoft.com/office/drawing/2014/main" id="{48A348CA-80DA-BEBE-7C31-5E677E399D0F}"/>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solidFill>
                  <a:srgbClr val="002060"/>
                </a:solidFill>
              </a:endParaRPr>
            </a:p>
          </p:txBody>
        </p:sp>
      </p:grpSp>
      <p:sp>
        <p:nvSpPr>
          <p:cNvPr id="7" name="TextBox 6">
            <a:extLst>
              <a:ext uri="{FF2B5EF4-FFF2-40B4-BE49-F238E27FC236}">
                <a16:creationId xmlns:a16="http://schemas.microsoft.com/office/drawing/2014/main" id="{E75A4882-0479-2443-6036-3629FAA28C92}"/>
              </a:ext>
            </a:extLst>
          </p:cNvPr>
          <p:cNvSpPr txBox="1"/>
          <p:nvPr/>
        </p:nvSpPr>
        <p:spPr>
          <a:xfrm>
            <a:off x="2133600" y="375856"/>
            <a:ext cx="7695377" cy="707886"/>
          </a:xfrm>
          <a:prstGeom prst="rect">
            <a:avLst/>
          </a:prstGeom>
          <a:noFill/>
        </p:spPr>
        <p:txBody>
          <a:bodyPr wrap="square">
            <a:spAutoFit/>
          </a:bodyPr>
          <a:lstStyle/>
          <a:p>
            <a:pPr algn="ctr"/>
            <a:r>
              <a:rPr lang="en-US" sz="4000" b="1">
                <a:solidFill>
                  <a:schemeClr val="bg1"/>
                </a:solidFill>
              </a:rPr>
              <a:t>Commercialization</a:t>
            </a:r>
          </a:p>
        </p:txBody>
      </p:sp>
      <p:sp>
        <p:nvSpPr>
          <p:cNvPr id="11" name="TextBox 10">
            <a:extLst>
              <a:ext uri="{FF2B5EF4-FFF2-40B4-BE49-F238E27FC236}">
                <a16:creationId xmlns:a16="http://schemas.microsoft.com/office/drawing/2014/main" id="{902D630D-CD9D-C36D-8E77-C747172BC27F}"/>
              </a:ext>
            </a:extLst>
          </p:cNvPr>
          <p:cNvSpPr txBox="1"/>
          <p:nvPr/>
        </p:nvSpPr>
        <p:spPr>
          <a:xfrm>
            <a:off x="1524000" y="1752600"/>
            <a:ext cx="8991600" cy="4247317"/>
          </a:xfrm>
          <a:prstGeom prst="rect">
            <a:avLst/>
          </a:prstGeom>
          <a:noFill/>
        </p:spPr>
        <p:txBody>
          <a:bodyPr wrap="square">
            <a:spAutoFit/>
          </a:bodyPr>
          <a:lstStyle/>
          <a:p>
            <a:pPr marL="285750" indent="-285750">
              <a:buFont typeface="Wingdings" panose="05000000000000000000" pitchFamily="2" charset="2"/>
              <a:buChar char="v"/>
            </a:pPr>
            <a:r>
              <a:rPr lang="en-US"/>
              <a:t>Market Potential :The system offers precise and data-driven land and house price predictions, aligning with the growing demand for real estate analytics tools among developers, investors, and homebuyers.</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r>
              <a:rPr lang="en-US"/>
              <a:t>Business Model  :Subscription-based model for individual users such as real estate developers, investors, agents, and homeowners, providing access to price prediction insights and market analysis tools.</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r>
              <a:rPr lang="en-US"/>
              <a:t>Commercialization Strategy :Conduct market analysis to identify target clients, including real estate agencies, property developers, investors, and government regulatory bodies.</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r>
              <a:rPr lang="en-US"/>
              <a:t>Scaling  : Introduce new features such as integration with real estate management tools, expansion to other regions, and the inclusion of additional factors like environmental sustainability in price predictions.</a:t>
            </a:r>
          </a:p>
        </p:txBody>
      </p:sp>
    </p:spTree>
    <p:extLst>
      <p:ext uri="{BB962C8B-B14F-4D97-AF65-F5344CB8AC3E}">
        <p14:creationId xmlns:p14="http://schemas.microsoft.com/office/powerpoint/2010/main" val="344371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C52737-E19B-B0F1-5019-66C61745492E}"/>
              </a:ext>
            </a:extLst>
          </p:cNvPr>
          <p:cNvSpPr txBox="1"/>
          <p:nvPr/>
        </p:nvSpPr>
        <p:spPr>
          <a:xfrm>
            <a:off x="609601" y="273050"/>
            <a:ext cx="4011084" cy="1162050"/>
          </a:xfrm>
          <a:prstGeom prst="rect">
            <a:avLst/>
          </a:prstGeom>
        </p:spPr>
        <p:txBody>
          <a:bodyPr vert="horz" lIns="91440" tIns="45720" rIns="91440" bIns="45720" rtlCol="0" anchor="b">
            <a:normAutofit/>
          </a:bodyPr>
          <a:lstStyle/>
          <a:p>
            <a:pPr>
              <a:spcBef>
                <a:spcPct val="0"/>
              </a:spcBef>
              <a:spcAft>
                <a:spcPts val="600"/>
              </a:spcAft>
            </a:pPr>
            <a:r>
              <a:rPr lang="en-US" sz="3200" b="1" kern="1200">
                <a:latin typeface="Adobe Devanagari" pitchFamily="18" charset="0"/>
                <a:ea typeface="+mj-ea"/>
                <a:cs typeface="Adobe Devanagari" pitchFamily="18" charset="0"/>
              </a:rPr>
              <a:t>This is our Team</a:t>
            </a:r>
          </a:p>
        </p:txBody>
      </p:sp>
      <p:sp>
        <p:nvSpPr>
          <p:cNvPr id="3" name="TextBox 2">
            <a:extLst>
              <a:ext uri="{FF2B5EF4-FFF2-40B4-BE49-F238E27FC236}">
                <a16:creationId xmlns:a16="http://schemas.microsoft.com/office/drawing/2014/main" id="{7973E459-2235-5668-650A-05E29307866C}"/>
              </a:ext>
            </a:extLst>
          </p:cNvPr>
          <p:cNvSpPr txBox="1"/>
          <p:nvPr/>
        </p:nvSpPr>
        <p:spPr>
          <a:xfrm>
            <a:off x="609600" y="1435101"/>
            <a:ext cx="4953000" cy="4691063"/>
          </a:xfrm>
          <a:prstGeom prst="rect">
            <a:avLst/>
          </a:prstGeom>
        </p:spPr>
        <p:txBody>
          <a:bodyPr vert="horz" lIns="91440" tIns="45720" rIns="91440" bIns="45720" rtlCol="0">
            <a:normAutofit/>
          </a:bodyPr>
          <a:lstStyle/>
          <a:p>
            <a:pPr>
              <a:spcBef>
                <a:spcPct val="20000"/>
              </a:spcBef>
            </a:pPr>
            <a:r>
              <a:rPr lang="en-US" sz="1600" kern="1200">
                <a:latin typeface="+mn-lt"/>
                <a:ea typeface="+mn-ea"/>
                <a:cs typeface="+mn-cs"/>
              </a:rPr>
              <a:t>Supervisor</a:t>
            </a:r>
            <a:r>
              <a:rPr lang="en-US" sz="1400" kern="1200">
                <a:latin typeface="+mn-lt"/>
                <a:ea typeface="+mn-ea"/>
                <a:cs typeface="+mn-cs"/>
              </a:rPr>
              <a:t> - </a:t>
            </a:r>
            <a:r>
              <a:rPr lang="en-US" sz="1600" b="1"/>
              <a:t>Mr. </a:t>
            </a:r>
            <a:r>
              <a:rPr lang="en-US" sz="1600" b="1" err="1"/>
              <a:t>Supunya</a:t>
            </a:r>
            <a:r>
              <a:rPr lang="en-US" sz="1600" b="1"/>
              <a:t> </a:t>
            </a:r>
            <a:r>
              <a:rPr lang="en-US" sz="1600" b="1" err="1"/>
              <a:t>Swarnakantha</a:t>
            </a:r>
            <a:endParaRPr lang="en-US" sz="1600" b="1"/>
          </a:p>
          <a:p>
            <a:pPr>
              <a:spcBef>
                <a:spcPct val="20000"/>
              </a:spcBef>
            </a:pPr>
            <a:endParaRPr lang="en-US" sz="1400" kern="1200">
              <a:latin typeface="+mn-lt"/>
              <a:ea typeface="+mn-ea"/>
              <a:cs typeface="+mn-cs"/>
            </a:endParaRPr>
          </a:p>
          <a:p>
            <a:pPr>
              <a:spcBef>
                <a:spcPct val="20000"/>
              </a:spcBef>
            </a:pPr>
            <a:r>
              <a:rPr lang="en-US" sz="1600" kern="1200">
                <a:latin typeface="+mn-lt"/>
                <a:ea typeface="+mn-ea"/>
                <a:cs typeface="+mn-cs"/>
              </a:rPr>
              <a:t>Co- Supervisor </a:t>
            </a:r>
            <a:r>
              <a:rPr lang="en-US" sz="1400" kern="1200">
                <a:latin typeface="+mn-lt"/>
                <a:ea typeface="+mn-ea"/>
                <a:cs typeface="+mn-cs"/>
              </a:rPr>
              <a:t>- </a:t>
            </a:r>
            <a:r>
              <a:rPr lang="en-US" sz="1600" b="1"/>
              <a:t>Dr. </a:t>
            </a:r>
            <a:r>
              <a:rPr lang="en-US" sz="1600" b="1" err="1"/>
              <a:t>Dharshana</a:t>
            </a:r>
            <a:r>
              <a:rPr lang="en-US" sz="1600" b="1"/>
              <a:t> </a:t>
            </a:r>
            <a:r>
              <a:rPr lang="en-US" sz="1600" b="1" err="1"/>
              <a:t>Kasthurirathna</a:t>
            </a:r>
            <a:endParaRPr lang="en-US" sz="1600" b="1"/>
          </a:p>
          <a:p>
            <a:pPr>
              <a:spcBef>
                <a:spcPct val="20000"/>
              </a:spcBef>
            </a:pPr>
            <a:endParaRPr lang="en-US" sz="1400" kern="1200">
              <a:latin typeface="+mn-lt"/>
              <a:ea typeface="+mn-ea"/>
              <a:cs typeface="+mn-cs"/>
            </a:endParaRPr>
          </a:p>
        </p:txBody>
      </p:sp>
      <p:graphicFrame>
        <p:nvGraphicFramePr>
          <p:cNvPr id="2" name="Table 1">
            <a:extLst>
              <a:ext uri="{FF2B5EF4-FFF2-40B4-BE49-F238E27FC236}">
                <a16:creationId xmlns:a16="http://schemas.microsoft.com/office/drawing/2014/main" id="{8B2D98D0-AFE8-7672-09A8-BB09FC53C221}"/>
              </a:ext>
            </a:extLst>
          </p:cNvPr>
          <p:cNvGraphicFramePr>
            <a:graphicFrameLocks noGrp="1"/>
          </p:cNvGraphicFramePr>
          <p:nvPr>
            <p:extLst>
              <p:ext uri="{D42A27DB-BD31-4B8C-83A1-F6EECF244321}">
                <p14:modId xmlns:p14="http://schemas.microsoft.com/office/powerpoint/2010/main" val="2803445022"/>
              </p:ext>
            </p:extLst>
          </p:nvPr>
        </p:nvGraphicFramePr>
        <p:xfrm>
          <a:off x="5029200" y="2514600"/>
          <a:ext cx="6781800" cy="3830798"/>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1565953628"/>
                    </a:ext>
                  </a:extLst>
                </a:gridCol>
                <a:gridCol w="3581400">
                  <a:extLst>
                    <a:ext uri="{9D8B030D-6E8A-4147-A177-3AD203B41FA5}">
                      <a16:colId xmlns:a16="http://schemas.microsoft.com/office/drawing/2014/main" val="841293037"/>
                    </a:ext>
                  </a:extLst>
                </a:gridCol>
              </a:tblGrid>
              <a:tr h="1132396">
                <a:tc>
                  <a:txBody>
                    <a:bodyPr/>
                    <a:lstStyle/>
                    <a:p>
                      <a:r>
                        <a:rPr lang="en-US" sz="3200"/>
                        <a:t>STUDENT NAME</a:t>
                      </a:r>
                    </a:p>
                  </a:txBody>
                  <a:tcPr marL="162171" marR="162171" marT="81085" marB="81085">
                    <a:solidFill>
                      <a:srgbClr val="002060"/>
                    </a:solidFill>
                  </a:tcPr>
                </a:tc>
                <a:tc>
                  <a:txBody>
                    <a:bodyPr/>
                    <a:lstStyle/>
                    <a:p>
                      <a:r>
                        <a:rPr lang="en-US" sz="3200"/>
                        <a:t>REGISTRATION NUMBER</a:t>
                      </a:r>
                    </a:p>
                  </a:txBody>
                  <a:tcPr marL="162171" marR="162171" marT="81085" marB="81085">
                    <a:solidFill>
                      <a:srgbClr val="002060"/>
                    </a:solidFill>
                  </a:tcPr>
                </a:tc>
                <a:extLst>
                  <a:ext uri="{0D108BD9-81ED-4DB2-BD59-A6C34878D82A}">
                    <a16:rowId xmlns:a16="http://schemas.microsoft.com/office/drawing/2014/main" val="1225895155"/>
                  </a:ext>
                </a:extLst>
              </a:tr>
              <a:tr h="673317">
                <a:tc>
                  <a:txBody>
                    <a:bodyPr/>
                    <a:lstStyle/>
                    <a:p>
                      <a:r>
                        <a:rPr lang="en-US" sz="3200"/>
                        <a:t>Sathurjan . K</a:t>
                      </a:r>
                    </a:p>
                  </a:txBody>
                  <a:tcPr marL="162171" marR="162171" marT="81085" marB="8108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t>IT21188718</a:t>
                      </a:r>
                    </a:p>
                  </a:txBody>
                  <a:tcPr marL="162171" marR="162171" marT="81085" marB="81085"/>
                </a:tc>
                <a:extLst>
                  <a:ext uri="{0D108BD9-81ED-4DB2-BD59-A6C34878D82A}">
                    <a16:rowId xmlns:a16="http://schemas.microsoft.com/office/drawing/2014/main" val="1725975394"/>
                  </a:ext>
                </a:extLst>
              </a:tr>
              <a:tr h="673317">
                <a:tc>
                  <a:txBody>
                    <a:bodyPr/>
                    <a:lstStyle/>
                    <a:p>
                      <a:r>
                        <a:rPr lang="en-US" sz="3200"/>
                        <a:t>Linganathan. J</a:t>
                      </a:r>
                    </a:p>
                  </a:txBody>
                  <a:tcPr marL="162171" marR="162171" marT="81085" marB="81085"/>
                </a:tc>
                <a:tc>
                  <a:txBody>
                    <a:bodyPr/>
                    <a:lstStyle/>
                    <a:p>
                      <a:r>
                        <a:rPr lang="en-US" sz="3200"/>
                        <a:t>IT21223808</a:t>
                      </a:r>
                    </a:p>
                  </a:txBody>
                  <a:tcPr marL="162171" marR="162171" marT="81085" marB="81085"/>
                </a:tc>
                <a:extLst>
                  <a:ext uri="{0D108BD9-81ED-4DB2-BD59-A6C34878D82A}">
                    <a16:rowId xmlns:a16="http://schemas.microsoft.com/office/drawing/2014/main" val="1908197687"/>
                  </a:ext>
                </a:extLst>
              </a:tr>
              <a:tr h="673317">
                <a:tc>
                  <a:txBody>
                    <a:bodyPr/>
                    <a:lstStyle/>
                    <a:p>
                      <a:r>
                        <a:rPr lang="en-US" sz="3200" kern="1200">
                          <a:effectLst/>
                        </a:rPr>
                        <a:t>Silva A A I</a:t>
                      </a:r>
                      <a:endParaRPr lang="en-US" sz="3200"/>
                    </a:p>
                  </a:txBody>
                  <a:tcPr marL="162171" marR="162171" marT="81085" marB="8108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t>IT21188718</a:t>
                      </a:r>
                    </a:p>
                  </a:txBody>
                  <a:tcPr marL="162171" marR="162171" marT="81085" marB="81085"/>
                </a:tc>
                <a:extLst>
                  <a:ext uri="{0D108BD9-81ED-4DB2-BD59-A6C34878D82A}">
                    <a16:rowId xmlns:a16="http://schemas.microsoft.com/office/drawing/2014/main" val="125234148"/>
                  </a:ext>
                </a:extLst>
              </a:tr>
              <a:tr h="673317">
                <a:tc>
                  <a:txBody>
                    <a:bodyPr/>
                    <a:lstStyle/>
                    <a:p>
                      <a:r>
                        <a:rPr lang="en-US" sz="3200" kern="1200">
                          <a:effectLst/>
                        </a:rPr>
                        <a:t>R A AHAMED</a:t>
                      </a:r>
                      <a:endParaRPr lang="en-US" sz="3200"/>
                    </a:p>
                  </a:txBody>
                  <a:tcPr marL="162171" marR="162171" marT="81085" marB="8108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a:t>IT21223808</a:t>
                      </a:r>
                    </a:p>
                  </a:txBody>
                  <a:tcPr marL="162171" marR="162171" marT="81085" marB="81085"/>
                </a:tc>
                <a:extLst>
                  <a:ext uri="{0D108BD9-81ED-4DB2-BD59-A6C34878D82A}">
                    <a16:rowId xmlns:a16="http://schemas.microsoft.com/office/drawing/2014/main" val="2230983493"/>
                  </a:ext>
                </a:extLst>
              </a:tr>
            </a:tbl>
          </a:graphicData>
        </a:graphic>
      </p:graphicFrame>
    </p:spTree>
    <p:extLst>
      <p:ext uri="{BB962C8B-B14F-4D97-AF65-F5344CB8AC3E}">
        <p14:creationId xmlns:p14="http://schemas.microsoft.com/office/powerpoint/2010/main" val="375688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a diagram">
            <a:extLst>
              <a:ext uri="{FF2B5EF4-FFF2-40B4-BE49-F238E27FC236}">
                <a16:creationId xmlns:a16="http://schemas.microsoft.com/office/drawing/2014/main" id="{250A4C9F-ED57-A2B8-043A-5EF62B2E2865}"/>
              </a:ext>
            </a:extLst>
          </p:cNvPr>
          <p:cNvPicPr>
            <a:picLocks noChangeAspect="1"/>
          </p:cNvPicPr>
          <p:nvPr/>
        </p:nvPicPr>
        <p:blipFill rotWithShape="1">
          <a:blip r:embed="rId2">
            <a:extLst>
              <a:ext uri="{28A0092B-C50C-407E-A947-70E740481C1C}">
                <a14:useLocalDpi xmlns:a14="http://schemas.microsoft.com/office/drawing/2010/main" val="0"/>
              </a:ext>
            </a:extLst>
          </a:blip>
          <a:srcRect t="9402" b="12776"/>
          <a:stretch/>
        </p:blipFill>
        <p:spPr>
          <a:xfrm>
            <a:off x="1268211" y="1019385"/>
            <a:ext cx="9655577" cy="5428622"/>
          </a:xfrm>
          <a:prstGeom prst="rect">
            <a:avLst/>
          </a:prstGeom>
        </p:spPr>
      </p:pic>
      <p:grpSp>
        <p:nvGrpSpPr>
          <p:cNvPr id="4" name="Group 8">
            <a:extLst>
              <a:ext uri="{FF2B5EF4-FFF2-40B4-BE49-F238E27FC236}">
                <a16:creationId xmlns:a16="http://schemas.microsoft.com/office/drawing/2014/main" id="{BDA2D202-52DE-273E-1733-882E646EBE50}"/>
              </a:ext>
            </a:extLst>
          </p:cNvPr>
          <p:cNvGrpSpPr/>
          <p:nvPr/>
        </p:nvGrpSpPr>
        <p:grpSpPr>
          <a:xfrm>
            <a:off x="76200" y="64402"/>
            <a:ext cx="7086600" cy="13071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533400" y="311499"/>
            <a:ext cx="4876800" cy="707886"/>
          </a:xfrm>
          <a:prstGeom prst="rect">
            <a:avLst/>
          </a:prstGeom>
          <a:noFill/>
        </p:spPr>
        <p:txBody>
          <a:bodyPr wrap="square">
            <a:spAutoFit/>
          </a:bodyPr>
          <a:lstStyle/>
          <a:p>
            <a:pPr algn="ctr"/>
            <a:r>
              <a:rPr lang="en-US" sz="4000" b="1">
                <a:solidFill>
                  <a:schemeClr val="bg1"/>
                </a:solidFill>
              </a:rPr>
              <a:t>Gantt Chart</a:t>
            </a:r>
          </a:p>
        </p:txBody>
      </p:sp>
    </p:spTree>
    <p:extLst>
      <p:ext uri="{BB962C8B-B14F-4D97-AF65-F5344CB8AC3E}">
        <p14:creationId xmlns:p14="http://schemas.microsoft.com/office/powerpoint/2010/main" val="673512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FA845-4782-DD43-9C3C-DAE2647551D9}"/>
              </a:ext>
            </a:extLst>
          </p:cNvPr>
          <p:cNvPicPr>
            <a:picLocks noChangeAspect="1"/>
          </p:cNvPicPr>
          <p:nvPr/>
        </p:nvPicPr>
        <p:blipFill rotWithShape="1">
          <a:blip r:embed="rId2">
            <a:extLst>
              <a:ext uri="{28A0092B-C50C-407E-A947-70E740481C1C}">
                <a14:useLocalDpi xmlns:a14="http://schemas.microsoft.com/office/drawing/2010/main" val="0"/>
              </a:ext>
            </a:extLst>
          </a:blip>
          <a:srcRect l="6515" t="7600" r="3251" b="29420"/>
          <a:stretch/>
        </p:blipFill>
        <p:spPr bwMode="auto">
          <a:xfrm>
            <a:off x="1292636" y="1398502"/>
            <a:ext cx="9606727" cy="502920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F42BF6D7-079A-D479-02ED-1B23926FCF82}"/>
              </a:ext>
            </a:extLst>
          </p:cNvPr>
          <p:cNvSpPr txBox="1"/>
          <p:nvPr/>
        </p:nvSpPr>
        <p:spPr>
          <a:xfrm>
            <a:off x="609600" y="381000"/>
            <a:ext cx="7695377" cy="707886"/>
          </a:xfrm>
          <a:prstGeom prst="rect">
            <a:avLst/>
          </a:prstGeom>
          <a:noFill/>
        </p:spPr>
        <p:txBody>
          <a:bodyPr wrap="square">
            <a:spAutoFit/>
          </a:bodyPr>
          <a:lstStyle/>
          <a:p>
            <a:pPr algn="ctr"/>
            <a:r>
              <a:rPr lang="en-US" sz="4000" b="1">
                <a:solidFill>
                  <a:srgbClr val="002060"/>
                </a:solidFill>
              </a:rPr>
              <a:t>Work Breakdown Structure</a:t>
            </a:r>
          </a:p>
        </p:txBody>
      </p:sp>
      <p:graphicFrame>
        <p:nvGraphicFramePr>
          <p:cNvPr id="2" name="Table 1">
            <a:extLst>
              <a:ext uri="{FF2B5EF4-FFF2-40B4-BE49-F238E27FC236}">
                <a16:creationId xmlns:a16="http://schemas.microsoft.com/office/drawing/2014/main" id="{3634E215-5112-AFF3-4F68-BB0A53E22C44}"/>
              </a:ext>
            </a:extLst>
          </p:cNvPr>
          <p:cNvGraphicFramePr>
            <a:graphicFrameLocks noGrp="1"/>
          </p:cNvGraphicFramePr>
          <p:nvPr>
            <p:extLst>
              <p:ext uri="{D42A27DB-BD31-4B8C-83A1-F6EECF244321}">
                <p14:modId xmlns:p14="http://schemas.microsoft.com/office/powerpoint/2010/main" val="2293027506"/>
              </p:ext>
            </p:extLst>
          </p:nvPr>
        </p:nvGraphicFramePr>
        <p:xfrm>
          <a:off x="4953000" y="1676400"/>
          <a:ext cx="2514600" cy="5334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516107586"/>
                    </a:ext>
                  </a:extLst>
                </a:gridCol>
              </a:tblGrid>
              <a:tr h="533400">
                <a:tc>
                  <a:txBody>
                    <a:bodyPr/>
                    <a:lstStyle/>
                    <a:p>
                      <a:endParaRPr lang="en-US"/>
                    </a:p>
                  </a:txBody>
                  <a:tcPr>
                    <a:solidFill>
                      <a:srgbClr val="001D58"/>
                    </a:solidFill>
                  </a:tcPr>
                </a:tc>
                <a:extLst>
                  <a:ext uri="{0D108BD9-81ED-4DB2-BD59-A6C34878D82A}">
                    <a16:rowId xmlns:a16="http://schemas.microsoft.com/office/drawing/2014/main" val="3984924821"/>
                  </a:ext>
                </a:extLst>
              </a:tr>
            </a:tbl>
          </a:graphicData>
        </a:graphic>
      </p:graphicFrame>
      <p:sp>
        <p:nvSpPr>
          <p:cNvPr id="6" name="TextBox 5">
            <a:extLst>
              <a:ext uri="{FF2B5EF4-FFF2-40B4-BE49-F238E27FC236}">
                <a16:creationId xmlns:a16="http://schemas.microsoft.com/office/drawing/2014/main" id="{E2B90CC0-6AA1-6C56-609B-DE1428FAED10}"/>
              </a:ext>
            </a:extLst>
          </p:cNvPr>
          <p:cNvSpPr txBox="1"/>
          <p:nvPr/>
        </p:nvSpPr>
        <p:spPr>
          <a:xfrm>
            <a:off x="4991099" y="1727656"/>
            <a:ext cx="2209800" cy="430887"/>
          </a:xfrm>
          <a:prstGeom prst="rect">
            <a:avLst/>
          </a:prstGeom>
          <a:noFill/>
        </p:spPr>
        <p:txBody>
          <a:bodyPr wrap="square">
            <a:spAutoFit/>
          </a:bodyPr>
          <a:lstStyle/>
          <a:p>
            <a:pPr algn="ctr"/>
            <a:r>
              <a:rPr lang="en-US" sz="1100" b="1">
                <a:solidFill>
                  <a:schemeClr val="bg1"/>
                </a:solidFill>
              </a:rPr>
              <a:t>Land and house prediction system</a:t>
            </a:r>
          </a:p>
        </p:txBody>
      </p:sp>
    </p:spTree>
    <p:extLst>
      <p:ext uri="{BB962C8B-B14F-4D97-AF65-F5344CB8AC3E}">
        <p14:creationId xmlns:p14="http://schemas.microsoft.com/office/powerpoint/2010/main" val="2908398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EB9955-5967-667B-C35E-EDDC8E4A8DC9}"/>
              </a:ext>
            </a:extLst>
          </p:cNvPr>
          <p:cNvSpPr txBox="1"/>
          <p:nvPr/>
        </p:nvSpPr>
        <p:spPr>
          <a:xfrm>
            <a:off x="457200" y="609600"/>
            <a:ext cx="3886200" cy="830997"/>
          </a:xfrm>
          <a:prstGeom prst="rect">
            <a:avLst/>
          </a:prstGeom>
          <a:noFill/>
        </p:spPr>
        <p:txBody>
          <a:bodyPr wrap="square" rtlCol="0">
            <a:spAutoFit/>
          </a:bodyPr>
          <a:lstStyle/>
          <a:p>
            <a:pPr algn="ctr"/>
            <a:r>
              <a:rPr lang="en-LK" sz="4800" b="1">
                <a:solidFill>
                  <a:srgbClr val="002060"/>
                </a:solidFill>
              </a:rPr>
              <a:t>References</a:t>
            </a:r>
          </a:p>
        </p:txBody>
      </p:sp>
      <p:sp>
        <p:nvSpPr>
          <p:cNvPr id="9" name="TextBox 8">
            <a:extLst>
              <a:ext uri="{FF2B5EF4-FFF2-40B4-BE49-F238E27FC236}">
                <a16:creationId xmlns:a16="http://schemas.microsoft.com/office/drawing/2014/main" id="{045C9F42-672E-F4BD-4EBB-85374558F9E4}"/>
              </a:ext>
            </a:extLst>
          </p:cNvPr>
          <p:cNvSpPr txBox="1"/>
          <p:nvPr/>
        </p:nvSpPr>
        <p:spPr>
          <a:xfrm>
            <a:off x="938780" y="2286000"/>
            <a:ext cx="10314439" cy="3397981"/>
          </a:xfrm>
          <a:prstGeom prst="rect">
            <a:avLst/>
          </a:prstGeom>
        </p:spPr>
        <p:txBody>
          <a:bodyPr wrap="square" lIns="0" tIns="0" rIns="0" bIns="0" rtlCol="0" anchor="t">
            <a:spAutoFit/>
          </a:bodyPr>
          <a:lstStyle/>
          <a:p>
            <a:pPr marL="171450" indent="-171450">
              <a:lnSpc>
                <a:spcPts val="1400"/>
              </a:lnSpc>
              <a:buFont typeface="Wingdings" panose="05000000000000000000" pitchFamily="2" charset="2"/>
              <a:buChar char="v"/>
            </a:pPr>
            <a:r>
              <a:rPr lang="en-US" sz="1400">
                <a:solidFill>
                  <a:srgbClr val="545454"/>
                </a:solidFill>
                <a:latin typeface="Montserrat"/>
              </a:rPr>
              <a:t>[1] “The easiest way to find the and compare building materials”,  Available: </a:t>
            </a:r>
            <a:r>
              <a:rPr lang="en-US" sz="1400">
                <a:solidFill>
                  <a:srgbClr val="545454"/>
                </a:solidFill>
                <a:latin typeface="Montserrat"/>
                <a:hlinkClick r:id="rId2"/>
              </a:rPr>
              <a:t>https://2050-materials.com/.</a:t>
            </a:r>
            <a:endParaRPr lang="en-US" sz="1400">
              <a:solidFill>
                <a:srgbClr val="545454"/>
              </a:solidFill>
              <a:latin typeface="Montserrat"/>
            </a:endParaRP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 [2]“Building Materials”, Available: </a:t>
            </a:r>
            <a:r>
              <a:rPr lang="en-US" sz="1400">
                <a:solidFill>
                  <a:srgbClr val="545454"/>
                </a:solidFill>
                <a:latin typeface="Montserrat"/>
                <a:hlinkClick r:id="rId3"/>
              </a:rPr>
              <a:t>https://www.bimobject.com/en/categories/building-materials</a:t>
            </a:r>
            <a:r>
              <a:rPr lang="en-US" sz="1400">
                <a:solidFill>
                  <a:srgbClr val="545454"/>
                </a:solidFill>
                <a:latin typeface="Montserrat"/>
              </a:rPr>
              <a:t>.</a:t>
            </a: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Bold"/>
              </a:rPr>
              <a:t>[3]</a:t>
            </a:r>
            <a:r>
              <a:rPr lang="en-US" sz="1400">
                <a:solidFill>
                  <a:srgbClr val="545454"/>
                </a:solidFill>
                <a:latin typeface="Montserrat"/>
              </a:rPr>
              <a:t> “Building Materials and Components statistics” : </a:t>
            </a:r>
            <a:r>
              <a:rPr lang="en-US" sz="1400">
                <a:solidFill>
                  <a:srgbClr val="545454"/>
                </a:solidFill>
                <a:latin typeface="Montserrat"/>
                <a:hlinkClick r:id="rId4"/>
              </a:rPr>
              <a:t>https://www.data.gov.uk/dataset/75ee36ed-21f7-4d7b-9e7c-f5bf4546145d/building-materials-and-components-statistics</a:t>
            </a:r>
            <a:r>
              <a:rPr lang="en-US" sz="1400">
                <a:solidFill>
                  <a:srgbClr val="545454"/>
                </a:solidFill>
                <a:latin typeface="Montserrat"/>
              </a:rPr>
              <a:t>.</a:t>
            </a:r>
            <a:endParaRPr lang="en-US" sz="1400">
              <a:solidFill>
                <a:srgbClr val="545454"/>
              </a:solidFill>
              <a:latin typeface="Montserrat Bold"/>
            </a:endParaRP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Bold"/>
              </a:rPr>
              <a:t>[3]</a:t>
            </a:r>
            <a:r>
              <a:rPr lang="en-US" sz="1400">
                <a:solidFill>
                  <a:srgbClr val="545454"/>
                </a:solidFill>
                <a:latin typeface="Montserrat"/>
              </a:rPr>
              <a:t> “Climate change ” : </a:t>
            </a:r>
            <a:r>
              <a:rPr lang="en-US" sz="1400">
                <a:solidFill>
                  <a:srgbClr val="545454"/>
                </a:solidFill>
                <a:latin typeface="Montserrat"/>
                <a:hlinkClick r:id="rId4"/>
              </a:rPr>
              <a:t>https://www.data.gov.uk/dataset/75ee36ed-21f7-4d7b-9e7c-f5bf4546145d/building-materials-and-components-statistics</a:t>
            </a:r>
            <a:r>
              <a:rPr lang="en-US" sz="1400">
                <a:solidFill>
                  <a:srgbClr val="545454"/>
                </a:solidFill>
                <a:latin typeface="Montserrat"/>
              </a:rPr>
              <a:t>.</a:t>
            </a:r>
          </a:p>
          <a:p>
            <a:pPr>
              <a:lnSpc>
                <a:spcPts val="1400"/>
              </a:lnSpc>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[4]Kaggle : “Climate change Earth Surface Temperature Data” : </a:t>
            </a:r>
            <a:r>
              <a:rPr lang="en-US" sz="1400">
                <a:solidFill>
                  <a:srgbClr val="545454"/>
                </a:solidFill>
                <a:latin typeface="Montserrat"/>
                <a:hlinkClick r:id="rId5"/>
              </a:rPr>
              <a:t>https://www.kaggle.com/datasets/berkeleyearth/climate-change-earth-surface-temperature-data?select=GlobalLandTemperaturesByMajorCity.csv</a:t>
            </a:r>
            <a:endParaRPr lang="en-US" sz="1400">
              <a:solidFill>
                <a:srgbClr val="545454"/>
              </a:solidFill>
              <a:latin typeface="Montserrat Bold"/>
            </a:endParaRPr>
          </a:p>
          <a:p>
            <a:pPr marL="171450" indent="-171450">
              <a:lnSpc>
                <a:spcPts val="1400"/>
              </a:lnSpc>
              <a:buFont typeface="Wingdings" panose="05000000000000000000" pitchFamily="2" charset="2"/>
              <a:buChar char="v"/>
            </a:pPr>
            <a:endParaRPr lang="en-US" sz="1400">
              <a:solidFill>
                <a:srgbClr val="545454"/>
              </a:solidFill>
              <a:latin typeface="Montserrat"/>
            </a:endParaRPr>
          </a:p>
          <a:p>
            <a:pPr>
              <a:lnSpc>
                <a:spcPts val="1400"/>
              </a:lnSpc>
            </a:pPr>
            <a:endParaRPr lang="en-US" sz="1400">
              <a:solidFill>
                <a:srgbClr val="545454"/>
              </a:solidFill>
              <a:latin typeface="Montserrat"/>
            </a:endParaRPr>
          </a:p>
          <a:p>
            <a:pPr>
              <a:lnSpc>
                <a:spcPts val="1400"/>
              </a:lnSpc>
            </a:pPr>
            <a:endParaRPr lang="en-US" sz="1400">
              <a:solidFill>
                <a:srgbClr val="545454"/>
              </a:solidFill>
              <a:latin typeface="Montserrat"/>
              <a:hlinkClick r:id="" action="ppaction://noaction"/>
            </a:endParaRPr>
          </a:p>
          <a:p>
            <a:pPr>
              <a:lnSpc>
                <a:spcPts val="1400"/>
              </a:lnSpc>
            </a:pPr>
            <a:endParaRPr lang="en-US" sz="1000">
              <a:solidFill>
                <a:srgbClr val="545454"/>
              </a:solidFill>
              <a:latin typeface="Montserrat"/>
              <a:hlinkClick r:id="" action="ppaction://noaction"/>
            </a:endParaRPr>
          </a:p>
          <a:p>
            <a:pPr>
              <a:lnSpc>
                <a:spcPts val="1400"/>
              </a:lnSpc>
            </a:pPr>
            <a:endParaRPr lang="en-US" sz="1000">
              <a:solidFill>
                <a:srgbClr val="545454"/>
              </a:solidFill>
              <a:latin typeface="Montserrat"/>
              <a:hlinkClick r:id="" action="ppaction://noaction"/>
            </a:endParaRPr>
          </a:p>
          <a:p>
            <a:pPr>
              <a:lnSpc>
                <a:spcPts val="1400"/>
              </a:lnSpc>
            </a:pPr>
            <a:endParaRPr lang="en-US" sz="1000">
              <a:solidFill>
                <a:srgbClr val="545454"/>
              </a:solidFill>
              <a:latin typeface="Montserrat"/>
            </a:endParaRPr>
          </a:p>
        </p:txBody>
      </p:sp>
    </p:spTree>
    <p:extLst>
      <p:ext uri="{BB962C8B-B14F-4D97-AF65-F5344CB8AC3E}">
        <p14:creationId xmlns:p14="http://schemas.microsoft.com/office/powerpoint/2010/main" val="259984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8775" y="1905000"/>
            <a:ext cx="7543800" cy="1219063"/>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prstGeom prst="flowChartAlternateProcess">
              <a:avLst/>
            </a:pr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flowChartAlternateProcess">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870775" y="2133600"/>
            <a:ext cx="6096000" cy="646331"/>
          </a:xfrm>
          <a:prstGeom prst="rect">
            <a:avLst/>
          </a:prstGeom>
          <a:noFill/>
        </p:spPr>
        <p:txBody>
          <a:bodyPr wrap="square">
            <a:spAutoFit/>
          </a:bodyPr>
          <a:lstStyle/>
          <a:p>
            <a:pPr algn="ctr"/>
            <a:r>
              <a:rPr lang="en-US" sz="3600" b="1">
                <a:solidFill>
                  <a:schemeClr val="bg1"/>
                </a:solidFill>
              </a:rPr>
              <a:t>IT21223808 |</a:t>
            </a:r>
            <a:r>
              <a:rPr lang="en-US" sz="3600" b="1" err="1">
                <a:solidFill>
                  <a:schemeClr val="bg1"/>
                </a:solidFill>
              </a:rPr>
              <a:t>Linganathan.J</a:t>
            </a:r>
            <a:r>
              <a:rPr lang="en-US" sz="3600" b="1">
                <a:solidFill>
                  <a:schemeClr val="bg1"/>
                </a:solidFill>
              </a:rPr>
              <a:t> </a:t>
            </a:r>
            <a:endParaRPr lang="en-LK" sz="3600" b="1">
              <a:solidFill>
                <a:schemeClr val="bg1"/>
              </a:solidFill>
            </a:endParaRPr>
          </a:p>
        </p:txBody>
      </p:sp>
      <p:pic>
        <p:nvPicPr>
          <p:cNvPr id="3" name="Picture 2" descr="A child with long hair&#10;&#10;Description automatically generated">
            <a:extLst>
              <a:ext uri="{FF2B5EF4-FFF2-40B4-BE49-F238E27FC236}">
                <a16:creationId xmlns:a16="http://schemas.microsoft.com/office/drawing/2014/main" id="{01457A89-2D00-BEDC-36BD-FBA1EF789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1855" y="557824"/>
            <a:ext cx="1981066" cy="1921635"/>
          </a:xfrm>
          <a:prstGeom prst="ellipse">
            <a:avLst/>
          </a:prstGeom>
          <a:ln w="63500" cap="rnd">
            <a:noFill/>
          </a:ln>
          <a:effectLst/>
        </p:spPr>
      </p:pic>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spTree>
    <p:extLst>
      <p:ext uri="{BB962C8B-B14F-4D97-AF65-F5344CB8AC3E}">
        <p14:creationId xmlns:p14="http://schemas.microsoft.com/office/powerpoint/2010/main" val="1030471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828800" y="198896"/>
            <a:ext cx="8001000" cy="1161431"/>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462486"/>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R="0">
              <a:lnSpc>
                <a:spcPct val="115000"/>
              </a:lnSpc>
              <a:spcBef>
                <a:spcPts val="0"/>
              </a:spcBef>
              <a:spcAft>
                <a:spcPts val="800"/>
              </a:spcAft>
            </a:pPr>
            <a:r>
              <a:rPr lang="en-US" sz="2000" kern="100">
                <a:latin typeface="Aptos" panose="020B0004020202020204" pitchFamily="34" charset="0"/>
                <a:ea typeface="Aptos" panose="020B0004020202020204" pitchFamily="34" charset="0"/>
                <a:cs typeface="Latha" panose="020B0604020202020204" pitchFamily="34" charset="0"/>
              </a:rPr>
              <a:t>        </a:t>
            </a:r>
            <a:r>
              <a:rPr lang="en-US" sz="2000" kern="100">
                <a:effectLst/>
                <a:latin typeface="Aptos" panose="020B0004020202020204" pitchFamily="34" charset="0"/>
                <a:ea typeface="Aptos" panose="020B0004020202020204" pitchFamily="34" charset="0"/>
                <a:cs typeface="Latha" panose="020B0604020202020204" pitchFamily="34" charset="0"/>
              </a:rPr>
              <a:t>  - Solar energy is a key solution to the growing energy needs and environmental concerns</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Harnessing solar power efficiently can significantly reduce carbon footprint and energy costs.</a:t>
            </a:r>
          </a:p>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  Project Aim:</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Develop a system to recommend optimal solar panel specifications and pricing.</a:t>
            </a: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         - Base recommendations on estimated energy consumption and available land area.</a:t>
            </a:r>
          </a:p>
          <a:p>
            <a:pPr marL="285750" indent="-285750">
              <a:buFont typeface="Wingdings" panose="05000000000000000000" pitchFamily="2" charset="2"/>
              <a:buChar char="v"/>
            </a:pPr>
            <a:endParaRPr lang="en-US"/>
          </a:p>
        </p:txBody>
      </p:sp>
      <p:sp>
        <p:nvSpPr>
          <p:cNvPr id="10" name="TextBox 9">
            <a:extLst>
              <a:ext uri="{FF2B5EF4-FFF2-40B4-BE49-F238E27FC236}">
                <a16:creationId xmlns:a16="http://schemas.microsoft.com/office/drawing/2014/main" id="{994E5FA3-C7B6-18F9-FEAD-7019C11161C4}"/>
              </a:ext>
            </a:extLst>
          </p:cNvPr>
          <p:cNvSpPr txBox="1"/>
          <p:nvPr/>
        </p:nvSpPr>
        <p:spPr>
          <a:xfrm>
            <a:off x="2632435" y="326939"/>
            <a:ext cx="6097836" cy="707886"/>
          </a:xfrm>
          <a:prstGeom prst="rect">
            <a:avLst/>
          </a:prstGeom>
          <a:noFill/>
        </p:spPr>
        <p:txBody>
          <a:bodyPr wrap="square">
            <a:spAutoFit/>
          </a:bodyPr>
          <a:lstStyle/>
          <a:p>
            <a:pPr algn="ctr"/>
            <a:r>
              <a:rPr lang="en-US" sz="4000" b="1">
                <a:solidFill>
                  <a:schemeClr val="bg1"/>
                </a:solidFill>
              </a:rPr>
              <a:t>Introduction</a:t>
            </a:r>
          </a:p>
        </p:txBody>
      </p:sp>
    </p:spTree>
    <p:extLst>
      <p:ext uri="{BB962C8B-B14F-4D97-AF65-F5344CB8AC3E}">
        <p14:creationId xmlns:p14="http://schemas.microsoft.com/office/powerpoint/2010/main" val="4030386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2060"/>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47999" y="1520994"/>
            <a:ext cx="8411485" cy="4438331"/>
          </a:xfrm>
          <a:prstGeom prst="rect">
            <a:avLst/>
          </a:prstGeom>
          <a:noFill/>
        </p:spPr>
        <p:txBody>
          <a:bodyPr wrap="square" rtlCol="0">
            <a:spAutoFit/>
          </a:bodyPr>
          <a:lstStyle/>
          <a:p>
            <a:pPr>
              <a:lnSpc>
                <a:spcPct val="200000"/>
              </a:lnSpc>
            </a:pPr>
            <a:r>
              <a:rPr lang="en-US"/>
              <a:t>The growing demand for renewable energy necessitates cost-effective solar panel installations. However, challenges like predicting energy consumption, selecting suitable configurations, and balancing cost, efficiency, and space constraints remain.</a:t>
            </a:r>
          </a:p>
          <a:p>
            <a:pPr>
              <a:lnSpc>
                <a:spcPct val="200000"/>
              </a:lnSpc>
            </a:pPr>
            <a:r>
              <a:rPr lang="en-US"/>
              <a:t> </a:t>
            </a:r>
          </a:p>
          <a:p>
            <a:pPr>
              <a:lnSpc>
                <a:spcPct val="200000"/>
              </a:lnSpc>
            </a:pPr>
            <a:r>
              <a:rPr lang="en-US"/>
              <a:t>The research aims to recommend solar panel specifications and pricing based on estimated energy consumption and available land area. It explores models, algorithms, selection methods, and cost estimation methods to develop a tailored system for reliable solar panel recommendations.</a:t>
            </a:r>
          </a:p>
        </p:txBody>
      </p:sp>
    </p:spTree>
    <p:extLst>
      <p:ext uri="{BB962C8B-B14F-4D97-AF65-F5344CB8AC3E}">
        <p14:creationId xmlns:p14="http://schemas.microsoft.com/office/powerpoint/2010/main" val="3644339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21586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59562"/>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2403735"/>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rPr>
              <a:t> Create algorithms to calculate land area and  estimate power demand.</a:t>
            </a:r>
          </a:p>
          <a:p>
            <a:pPr marL="285750" marR="0" indent="-285750">
              <a:lnSpc>
                <a:spcPct val="115000"/>
              </a:lnSpc>
              <a:spcBef>
                <a:spcPts val="0"/>
              </a:spcBef>
              <a:spcAft>
                <a:spcPts val="800"/>
              </a:spcAft>
              <a:buFont typeface="Arial" panose="020B0604020202020204" pitchFamily="34" charset="0"/>
              <a:buChar char="•"/>
            </a:pPr>
            <a:r>
              <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rPr>
              <a:t> Develop a user-friendly interface for data collection.</a:t>
            </a:r>
          </a:p>
          <a:p>
            <a:pPr marL="285750" marR="0" indent="-285750">
              <a:lnSpc>
                <a:spcPct val="115000"/>
              </a:lnSpc>
              <a:spcBef>
                <a:spcPts val="0"/>
              </a:spcBef>
              <a:spcAft>
                <a:spcPts val="800"/>
              </a:spcAft>
              <a:buFont typeface="Arial" panose="020B0604020202020204" pitchFamily="34" charset="0"/>
              <a:buChar char="•"/>
            </a:pPr>
            <a:r>
              <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rPr>
              <a:t>Integrate cost consumption estimation using Linear Regression and Clustering Algorithms.</a:t>
            </a: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4668A2"/>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2" y="1896679"/>
            <a:ext cx="6392007" cy="2092881"/>
          </a:xfrm>
          <a:prstGeom prst="rect">
            <a:avLst/>
          </a:prstGeom>
          <a:noFill/>
        </p:spPr>
        <p:txBody>
          <a:bodyPr wrap="square">
            <a:spAutoFit/>
          </a:bodyPr>
          <a:lstStyle/>
          <a:p>
            <a:pPr marL="285750" marR="0" indent="-285750">
              <a:lnSpc>
                <a:spcPct val="115000"/>
              </a:lnSpc>
              <a:spcBef>
                <a:spcPts val="0"/>
              </a:spcBef>
              <a:spcAft>
                <a:spcPts val="800"/>
              </a:spcAft>
              <a:buFont typeface="Arial" panose="020B0604020202020204" pitchFamily="34" charset="0"/>
              <a:buChar char="•"/>
            </a:pPr>
            <a:r>
              <a:rPr lang="en-US" sz="2000" kern="100">
                <a:effectLst/>
                <a:latin typeface="Aptos" panose="020B0004020202020204" pitchFamily="34" charset="0"/>
                <a:ea typeface="Aptos" panose="020B0004020202020204" pitchFamily="34" charset="0"/>
                <a:cs typeface="Latha" panose="020B0604020202020204" pitchFamily="34" charset="0"/>
              </a:rPr>
              <a:t>     Ensure scalability and accuracy of the system.</a:t>
            </a:r>
          </a:p>
          <a:p>
            <a:pPr marL="285750" marR="0" indent="-285750">
              <a:lnSpc>
                <a:spcPct val="115000"/>
              </a:lnSpc>
              <a:spcBef>
                <a:spcPts val="0"/>
              </a:spcBef>
              <a:spcAft>
                <a:spcPts val="800"/>
              </a:spcAft>
              <a:buFont typeface="Arial" panose="020B0604020202020204" pitchFamily="34" charset="0"/>
              <a:buChar char="•"/>
            </a:pPr>
            <a:r>
              <a:rPr lang="en-US" sz="2000" kern="100">
                <a:effectLst/>
                <a:latin typeface="Aptos" panose="020B0004020202020204" pitchFamily="34" charset="0"/>
                <a:ea typeface="Aptos" panose="020B0004020202020204" pitchFamily="34" charset="0"/>
                <a:cs typeface="Latha" panose="020B0604020202020204" pitchFamily="34" charset="0"/>
              </a:rPr>
              <a:t>     Provide secure and private data handling.</a:t>
            </a:r>
          </a:p>
          <a:p>
            <a:pPr marL="285750" marR="0" indent="-285750">
              <a:lnSpc>
                <a:spcPct val="115000"/>
              </a:lnSpc>
              <a:spcBef>
                <a:spcPts val="0"/>
              </a:spcBef>
              <a:spcAft>
                <a:spcPts val="800"/>
              </a:spcAft>
              <a:buFont typeface="Arial" panose="020B0604020202020204" pitchFamily="34" charset="0"/>
              <a:buChar char="•"/>
            </a:pPr>
            <a:r>
              <a:rPr lang="en-US" sz="2000" kern="100">
                <a:effectLst/>
                <a:latin typeface="Aptos" panose="020B0004020202020204" pitchFamily="34" charset="0"/>
                <a:ea typeface="Aptos" panose="020B0004020202020204" pitchFamily="34" charset="0"/>
                <a:cs typeface="Latha" panose="020B0604020202020204" pitchFamily="34" charset="0"/>
              </a:rPr>
              <a:t>     Maintain high performance and quick response        times.</a:t>
            </a:r>
          </a:p>
          <a:p>
            <a:pPr marL="285750" indent="-285750" algn="just">
              <a:buFont typeface="Arial" panose="020B0604020202020204" pitchFamily="34" charset="0"/>
              <a:buChar char="•"/>
            </a:pPr>
            <a:endParaRPr lang="en-LK" sz="1800">
              <a:solidFill>
                <a:srgbClr val="096A72"/>
              </a:solidFill>
            </a:endParaRP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Tree>
    <p:extLst>
      <p:ext uri="{BB962C8B-B14F-4D97-AF65-F5344CB8AC3E}">
        <p14:creationId xmlns:p14="http://schemas.microsoft.com/office/powerpoint/2010/main" val="2477311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76200" y="-76200"/>
            <a:ext cx="8610600" cy="1219200"/>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381000" y="137159"/>
            <a:ext cx="43810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705239"/>
            <a:ext cx="10515600" cy="41959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atin typeface="Aptos" panose="020B0004020202020204" pitchFamily="34" charset="0"/>
              </a:rPr>
              <a:t>The existing research literature lacks accurate and personalized solar panel installation recommendations. </a:t>
            </a:r>
          </a:p>
          <a:p>
            <a:pPr marL="285750" indent="-285750" algn="just">
              <a:lnSpc>
                <a:spcPct val="150000"/>
              </a:lnSpc>
              <a:buFont typeface="Arial" panose="020B0604020202020204" pitchFamily="34" charset="0"/>
              <a:buChar char="•"/>
            </a:pPr>
            <a:r>
              <a:rPr lang="en-US">
                <a:latin typeface="Aptos" panose="020B0004020202020204" pitchFamily="34" charset="0"/>
              </a:rPr>
              <a:t>Current methods often fail to integrate energy consumption predictions with customized configurations and cost estimations. </a:t>
            </a:r>
          </a:p>
          <a:p>
            <a:pPr marL="285750" indent="-285750" algn="just">
              <a:lnSpc>
                <a:spcPct val="150000"/>
              </a:lnSpc>
              <a:buFont typeface="Arial" panose="020B0604020202020204" pitchFamily="34" charset="0"/>
              <a:buChar char="•"/>
            </a:pPr>
            <a:r>
              <a:rPr lang="en-US">
                <a:latin typeface="Aptos" panose="020B0004020202020204" pitchFamily="34" charset="0"/>
              </a:rPr>
              <a:t>This gap highlights the need for a more comprehensive approach. </a:t>
            </a:r>
          </a:p>
          <a:p>
            <a:pPr marL="285750" indent="-285750" algn="just">
              <a:lnSpc>
                <a:spcPct val="150000"/>
              </a:lnSpc>
              <a:buFont typeface="Arial" panose="020B0604020202020204" pitchFamily="34" charset="0"/>
              <a:buChar char="•"/>
            </a:pPr>
            <a:r>
              <a:rPr lang="en-US">
                <a:latin typeface="Aptos" panose="020B0004020202020204" pitchFamily="34" charset="0"/>
              </a:rPr>
              <a:t>The proposed research aims to fill this gap by developing a system using advanced algorithms to predict energy consumption, optimize solar panel configurations, and integrate cost estimation methods. </a:t>
            </a:r>
          </a:p>
          <a:p>
            <a:pPr marL="285750" indent="-285750" algn="just">
              <a:lnSpc>
                <a:spcPct val="150000"/>
              </a:lnSpc>
              <a:buFont typeface="Arial" panose="020B0604020202020204" pitchFamily="34" charset="0"/>
              <a:buChar char="•"/>
            </a:pPr>
            <a:r>
              <a:rPr lang="en-US">
                <a:latin typeface="Aptos" panose="020B0004020202020204" pitchFamily="34" charset="0"/>
              </a:rPr>
              <a:t>This will provide precise, efficient, and cost-effective solar panel recommendations, enhancing the adoption and effectiveness of solar energy solutions.</a:t>
            </a:r>
          </a:p>
        </p:txBody>
      </p:sp>
    </p:spTree>
    <p:extLst>
      <p:ext uri="{BB962C8B-B14F-4D97-AF65-F5344CB8AC3E}">
        <p14:creationId xmlns:p14="http://schemas.microsoft.com/office/powerpoint/2010/main" val="3106287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790700" y="290436"/>
            <a:ext cx="8610600" cy="10023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172200" cy="707886"/>
          </a:xfrm>
          <a:prstGeom prst="rect">
            <a:avLst/>
          </a:prstGeom>
          <a:noFill/>
        </p:spPr>
        <p:txBody>
          <a:bodyPr wrap="square">
            <a:spAutoFit/>
          </a:bodyPr>
          <a:lstStyle/>
          <a:p>
            <a:pPr algn="ctr"/>
            <a:r>
              <a:rPr lang="en-US" sz="4000" b="1">
                <a:solidFill>
                  <a:schemeClr val="bg1"/>
                </a:solidFill>
              </a:rPr>
              <a:t>Component Diagram</a:t>
            </a:r>
          </a:p>
        </p:txBody>
      </p:sp>
      <p:pic>
        <p:nvPicPr>
          <p:cNvPr id="8" name="Picture 7" descr="A diagram of a data center&#10;&#10;Description automatically generated">
            <a:extLst>
              <a:ext uri="{FF2B5EF4-FFF2-40B4-BE49-F238E27FC236}">
                <a16:creationId xmlns:a16="http://schemas.microsoft.com/office/drawing/2014/main" id="{B6064D09-60B3-78F3-5D4B-E416AD109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128" y="1323130"/>
            <a:ext cx="8839200" cy="4972050"/>
          </a:xfrm>
          <a:prstGeom prst="rect">
            <a:avLst/>
          </a:prstGeom>
        </p:spPr>
      </p:pic>
    </p:spTree>
    <p:extLst>
      <p:ext uri="{BB962C8B-B14F-4D97-AF65-F5344CB8AC3E}">
        <p14:creationId xmlns:p14="http://schemas.microsoft.com/office/powerpoint/2010/main" val="330133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206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276600" y="721548"/>
            <a:ext cx="5943600" cy="2000548"/>
          </a:xfrm>
          <a:prstGeom prst="rect">
            <a:avLst/>
          </a:prstGeom>
          <a:noFill/>
        </p:spPr>
        <p:txBody>
          <a:bodyPr wrap="square" rtlCol="0">
            <a:spAutoFit/>
          </a:bodyPr>
          <a:lstStyle/>
          <a:p>
            <a:r>
              <a:rPr lang="en-US" sz="2400"/>
              <a:t>Technologies</a:t>
            </a:r>
          </a:p>
          <a:p>
            <a:endParaRPr lang="en-US" sz="2400"/>
          </a:p>
          <a:p>
            <a:pPr marL="285750" indent="-285750">
              <a:buFont typeface="Wingdings" panose="05000000000000000000" pitchFamily="2" charset="2"/>
              <a:buChar char="§"/>
            </a:pPr>
            <a:r>
              <a:rPr lang="en-US" sz="2000"/>
              <a:t>Machine learning</a:t>
            </a:r>
          </a:p>
          <a:p>
            <a:pPr marL="285750" indent="-285750">
              <a:buFont typeface="Wingdings" panose="05000000000000000000" pitchFamily="2" charset="2"/>
              <a:buChar char="§"/>
            </a:pPr>
            <a:r>
              <a:rPr lang="en-US" sz="2000"/>
              <a:t>Python, React , MongoDB</a:t>
            </a:r>
            <a:r>
              <a:rPr lang="en-GB" sz="2000"/>
              <a:t> (</a:t>
            </a:r>
            <a:r>
              <a:rPr lang="en-GB" sz="2000" err="1"/>
              <a:t>moongose</a:t>
            </a:r>
            <a:r>
              <a:rPr lang="en-GB" sz="2000"/>
              <a:t>)</a:t>
            </a:r>
            <a:endParaRPr lang="en-US" sz="2000"/>
          </a:p>
          <a:p>
            <a:endParaRPr lang="en-US"/>
          </a:p>
          <a:p>
            <a:endParaRPr lang="en-US"/>
          </a:p>
        </p:txBody>
      </p:sp>
      <p:sp>
        <p:nvSpPr>
          <p:cNvPr id="16" name="TextBox 15">
            <a:extLst>
              <a:ext uri="{FF2B5EF4-FFF2-40B4-BE49-F238E27FC236}">
                <a16:creationId xmlns:a16="http://schemas.microsoft.com/office/drawing/2014/main" id="{0453FA29-EEB9-D584-27F0-86D16F3ABD97}"/>
              </a:ext>
            </a:extLst>
          </p:cNvPr>
          <p:cNvSpPr txBox="1"/>
          <p:nvPr/>
        </p:nvSpPr>
        <p:spPr>
          <a:xfrm>
            <a:off x="3352800" y="2895600"/>
            <a:ext cx="8001000" cy="1661993"/>
          </a:xfrm>
          <a:prstGeom prst="rect">
            <a:avLst/>
          </a:prstGeom>
          <a:noFill/>
        </p:spPr>
        <p:txBody>
          <a:bodyPr wrap="square" rtlCol="0">
            <a:spAutoFit/>
          </a:bodyPr>
          <a:lstStyle/>
          <a:p>
            <a:r>
              <a:rPr lang="en-US" sz="2400"/>
              <a:t>Algorithms</a:t>
            </a:r>
          </a:p>
          <a:p>
            <a:endParaRPr lang="en-US"/>
          </a:p>
          <a:p>
            <a:pPr marL="285750" indent="-285750">
              <a:buFont typeface="Arial" panose="020B0604020202020204" pitchFamily="34" charset="0"/>
              <a:buChar char="•"/>
            </a:pPr>
            <a:r>
              <a:rPr lang="en-US" sz="2000"/>
              <a:t>Linear Regression : Predict number of panels, price, or efficiency</a:t>
            </a:r>
          </a:p>
          <a:p>
            <a:pPr marL="285750" indent="-285750">
              <a:buFont typeface="Arial" panose="020B0604020202020204" pitchFamily="34" charset="0"/>
              <a:buChar char="•"/>
            </a:pPr>
            <a:r>
              <a:rPr lang="en-US" sz="2000"/>
              <a:t>Clustering Algorithms : Group panels based on price and efficiency</a:t>
            </a:r>
          </a:p>
          <a:p>
            <a:pPr marL="285750" indent="-285750">
              <a:buFont typeface="Arial" panose="020B0604020202020204" pitchFamily="34" charset="0"/>
              <a:buChar char="•"/>
            </a:pPr>
            <a:r>
              <a:rPr lang="en-US" sz="2000"/>
              <a:t>Random Forest Regressor : Predict efficiency and panel size.</a:t>
            </a:r>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333932" y="214687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636640"/>
            <a:ext cx="1251334" cy="1085182"/>
          </a:xfrm>
          <a:prstGeom prst="rect">
            <a:avLst/>
          </a:prstGeom>
        </p:spPr>
      </p:pic>
    </p:spTree>
    <p:extLst>
      <p:ext uri="{BB962C8B-B14F-4D97-AF65-F5344CB8AC3E}">
        <p14:creationId xmlns:p14="http://schemas.microsoft.com/office/powerpoint/2010/main" val="135327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9BAE51BA-4BD0-277D-57F3-F3E8D21A342A}"/>
              </a:ext>
            </a:extLst>
          </p:cNvPr>
          <p:cNvSpPr/>
          <p:nvPr/>
        </p:nvSpPr>
        <p:spPr>
          <a:xfrm>
            <a:off x="0" y="0"/>
            <a:ext cx="12192000" cy="632431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a:ln>
            <a:solidFill>
              <a:srgbClr val="ACA880"/>
            </a:solidFill>
          </a:ln>
        </p:spPr>
        <p:txBody>
          <a:bodyPr/>
          <a:lstStyle/>
          <a:p>
            <a:endParaRPr lang="en-LK"/>
          </a:p>
        </p:txBody>
      </p:sp>
      <p:grpSp>
        <p:nvGrpSpPr>
          <p:cNvPr id="5" name="Group 3">
            <a:extLst>
              <a:ext uri="{FF2B5EF4-FFF2-40B4-BE49-F238E27FC236}">
                <a16:creationId xmlns:a16="http://schemas.microsoft.com/office/drawing/2014/main" id="{9D10624E-E1B1-8D46-E209-D3DFFD3CB30D}"/>
              </a:ext>
            </a:extLst>
          </p:cNvPr>
          <p:cNvGrpSpPr/>
          <p:nvPr/>
        </p:nvGrpSpPr>
        <p:grpSpPr>
          <a:xfrm>
            <a:off x="-15240" y="177072"/>
            <a:ext cx="3586328" cy="6071576"/>
            <a:chOff x="0" y="-38100"/>
            <a:chExt cx="1301213" cy="2747433"/>
          </a:xfrm>
          <a:solidFill>
            <a:srgbClr val="002060"/>
          </a:solidFill>
        </p:grpSpPr>
        <p:sp>
          <p:nvSpPr>
            <p:cNvPr id="6" name="Freeform 4">
              <a:extLst>
                <a:ext uri="{FF2B5EF4-FFF2-40B4-BE49-F238E27FC236}">
                  <a16:creationId xmlns:a16="http://schemas.microsoft.com/office/drawing/2014/main" id="{AD7598B2-EC8F-2ED7-802A-550E40E35143}"/>
                </a:ext>
              </a:extLst>
            </p:cNvPr>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grpFill/>
          </p:spPr>
          <p:txBody>
            <a:bodyPr/>
            <a:lstStyle/>
            <a:p>
              <a:endParaRPr lang="en-LK"/>
            </a:p>
          </p:txBody>
        </p:sp>
        <p:sp>
          <p:nvSpPr>
            <p:cNvPr id="7" name="TextBox 5">
              <a:extLst>
                <a:ext uri="{FF2B5EF4-FFF2-40B4-BE49-F238E27FC236}">
                  <a16:creationId xmlns:a16="http://schemas.microsoft.com/office/drawing/2014/main" id="{E362F7F2-B7A8-0A31-BB11-87F64C05DA6C}"/>
                </a:ext>
              </a:extLst>
            </p:cNvPr>
            <p:cNvSpPr txBox="1"/>
            <p:nvPr/>
          </p:nvSpPr>
          <p:spPr>
            <a:xfrm>
              <a:off x="0" y="-38100"/>
              <a:ext cx="1301213" cy="2747433"/>
            </a:xfrm>
            <a:prstGeom prst="rect">
              <a:avLst/>
            </a:prstGeom>
            <a:grpFill/>
          </p:spPr>
          <p:txBody>
            <a:bodyPr lIns="50800" tIns="50800" rIns="50800" bIns="50800" rtlCol="0" anchor="ctr"/>
            <a:lstStyle/>
            <a:p>
              <a:pPr algn="ctr">
                <a:lnSpc>
                  <a:spcPts val="2659"/>
                </a:lnSpc>
                <a:spcBef>
                  <a:spcPct val="0"/>
                </a:spcBef>
              </a:pPr>
              <a:endParaRPr/>
            </a:p>
          </p:txBody>
        </p:sp>
      </p:grpSp>
      <p:pic>
        <p:nvPicPr>
          <p:cNvPr id="8" name="Picture 7" descr="A group of people in hard hats at a construction site">
            <a:extLst>
              <a:ext uri="{FF2B5EF4-FFF2-40B4-BE49-F238E27FC236}">
                <a16:creationId xmlns:a16="http://schemas.microsoft.com/office/drawing/2014/main" id="{D0FDB84E-E356-09F2-F29B-B27E88844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763929"/>
            <a:ext cx="3615460" cy="5008037"/>
          </a:xfrm>
          <a:prstGeom prst="rect">
            <a:avLst/>
          </a:prstGeom>
        </p:spPr>
      </p:pic>
      <p:grpSp>
        <p:nvGrpSpPr>
          <p:cNvPr id="11" name="Group 15">
            <a:extLst>
              <a:ext uri="{FF2B5EF4-FFF2-40B4-BE49-F238E27FC236}">
                <a16:creationId xmlns:a16="http://schemas.microsoft.com/office/drawing/2014/main" id="{1B19FA96-AAD1-931D-EB3F-6D04BD5E59F4}"/>
              </a:ext>
            </a:extLst>
          </p:cNvPr>
          <p:cNvGrpSpPr/>
          <p:nvPr/>
        </p:nvGrpSpPr>
        <p:grpSpPr>
          <a:xfrm>
            <a:off x="4079459" y="336933"/>
            <a:ext cx="8036341" cy="5987378"/>
            <a:chOff x="650840" y="-160293"/>
            <a:chExt cx="14299969" cy="9755605"/>
          </a:xfrm>
          <a:solidFill>
            <a:srgbClr val="4668A2"/>
          </a:solidFill>
        </p:grpSpPr>
        <p:sp>
          <p:nvSpPr>
            <p:cNvPr id="12" name="Freeform 16">
              <a:extLst>
                <a:ext uri="{FF2B5EF4-FFF2-40B4-BE49-F238E27FC236}">
                  <a16:creationId xmlns:a16="http://schemas.microsoft.com/office/drawing/2014/main" id="{6A7448F6-2F1F-2A46-284A-D62B3E2624A0}"/>
                </a:ext>
              </a:extLst>
            </p:cNvPr>
            <p:cNvSpPr/>
            <p:nvPr/>
          </p:nvSpPr>
          <p:spPr>
            <a:xfrm>
              <a:off x="650840" y="-160293"/>
              <a:ext cx="14299969"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sp>
        <p:nvSpPr>
          <p:cNvPr id="13" name="TextBox 18">
            <a:extLst>
              <a:ext uri="{FF2B5EF4-FFF2-40B4-BE49-F238E27FC236}">
                <a16:creationId xmlns:a16="http://schemas.microsoft.com/office/drawing/2014/main" id="{B7CF0D11-F9EF-BDFB-5942-3721974068DD}"/>
              </a:ext>
            </a:extLst>
          </p:cNvPr>
          <p:cNvSpPr txBox="1"/>
          <p:nvPr/>
        </p:nvSpPr>
        <p:spPr>
          <a:xfrm>
            <a:off x="4154742" y="707523"/>
            <a:ext cx="8762477" cy="971292"/>
          </a:xfrm>
          <a:prstGeom prst="rect">
            <a:avLst/>
          </a:prstGeom>
        </p:spPr>
        <p:txBody>
          <a:bodyPr wrap="square" lIns="0" tIns="0" rIns="0" bIns="0" rtlCol="0" anchor="t">
            <a:spAutoFit/>
          </a:bodyPr>
          <a:lstStyle/>
          <a:p>
            <a:pPr>
              <a:lnSpc>
                <a:spcPts val="8049"/>
              </a:lnSpc>
            </a:pPr>
            <a:r>
              <a:rPr lang="en-US" sz="6000" spc="272">
                <a:solidFill>
                  <a:srgbClr val="002060"/>
                </a:solidFill>
                <a:latin typeface="Anton Bold"/>
              </a:rPr>
              <a:t>Introduction</a:t>
            </a:r>
          </a:p>
        </p:txBody>
      </p:sp>
      <p:sp>
        <p:nvSpPr>
          <p:cNvPr id="14" name="TextBox 20">
            <a:extLst>
              <a:ext uri="{FF2B5EF4-FFF2-40B4-BE49-F238E27FC236}">
                <a16:creationId xmlns:a16="http://schemas.microsoft.com/office/drawing/2014/main" id="{BD32C392-15F6-E85D-AB71-6BA2A81F14D6}"/>
              </a:ext>
            </a:extLst>
          </p:cNvPr>
          <p:cNvSpPr txBox="1"/>
          <p:nvPr/>
        </p:nvSpPr>
        <p:spPr>
          <a:xfrm>
            <a:off x="4154742" y="1605030"/>
            <a:ext cx="7884858" cy="1329595"/>
          </a:xfrm>
          <a:prstGeom prst="rect">
            <a:avLst/>
          </a:prstGeom>
        </p:spPr>
        <p:txBody>
          <a:bodyPr wrap="square" lIns="0" tIns="0" rIns="0" bIns="0" rtlCol="0" anchor="t">
            <a:spAutoFit/>
          </a:bodyPr>
          <a:lstStyle/>
          <a:p>
            <a:pPr algn="just">
              <a:lnSpc>
                <a:spcPct val="90000"/>
              </a:lnSpc>
            </a:pPr>
            <a:r>
              <a:rPr lang="en-US" sz="2400"/>
              <a:t>Automated construction is  a user-friendly website for users . It uses machine learning to analyze neck circumference cost estimation, material recommends, solar</a:t>
            </a:r>
            <a:r>
              <a:rPr lang="en-US" sz="2400" kern="100">
                <a:effectLst/>
                <a:latin typeface="Aptos" panose="020B0004020202020204" pitchFamily="34" charset="0"/>
                <a:ea typeface="Aptos" panose="020B0004020202020204" pitchFamily="34" charset="0"/>
                <a:cs typeface="Latha" panose="020B0604020202020204" pitchFamily="34" charset="0"/>
              </a:rPr>
              <a:t> panel specifications </a:t>
            </a:r>
            <a:r>
              <a:rPr lang="en-US" sz="2400"/>
              <a:t>Interior Design </a:t>
            </a:r>
            <a:r>
              <a:rPr lang="en-US" sz="2400" kern="100">
                <a:effectLst/>
                <a:latin typeface="Aptos" panose="020B0004020202020204" pitchFamily="34" charset="0"/>
                <a:ea typeface="Aptos" panose="020B0004020202020204" pitchFamily="34" charset="0"/>
                <a:cs typeface="Latha" panose="020B0604020202020204" pitchFamily="34" charset="0"/>
              </a:rPr>
              <a:t>,</a:t>
            </a:r>
            <a:endParaRPr lang="en-US" sz="2400"/>
          </a:p>
        </p:txBody>
      </p:sp>
      <p:sp>
        <p:nvSpPr>
          <p:cNvPr id="15" name="TextBox 14">
            <a:extLst>
              <a:ext uri="{FF2B5EF4-FFF2-40B4-BE49-F238E27FC236}">
                <a16:creationId xmlns:a16="http://schemas.microsoft.com/office/drawing/2014/main" id="{560CFB60-3069-5965-5852-82150251513E}"/>
              </a:ext>
            </a:extLst>
          </p:cNvPr>
          <p:cNvSpPr txBox="1"/>
          <p:nvPr/>
        </p:nvSpPr>
        <p:spPr>
          <a:xfrm>
            <a:off x="4139502" y="3088154"/>
            <a:ext cx="7743938" cy="2240613"/>
          </a:xfrm>
          <a:prstGeom prst="rect">
            <a:avLst/>
          </a:prstGeom>
          <a:noFill/>
        </p:spPr>
        <p:txBody>
          <a:bodyPr wrap="square" rtlCol="0">
            <a:spAutoFit/>
          </a:bodyPr>
          <a:lstStyle/>
          <a:p>
            <a:pPr marL="342900" indent="-342900" algn="l">
              <a:lnSpc>
                <a:spcPct val="90000"/>
              </a:lnSpc>
              <a:buFont typeface="Arial" pitchFamily="34" charset="0"/>
              <a:buChar char="•"/>
            </a:pPr>
            <a:r>
              <a:rPr lang="en-US" sz="2600"/>
              <a:t>Simple interface for accessibility to all users</a:t>
            </a:r>
          </a:p>
          <a:p>
            <a:pPr algn="l">
              <a:lnSpc>
                <a:spcPct val="90000"/>
              </a:lnSpc>
            </a:pPr>
            <a:endParaRPr lang="en-US" sz="2600"/>
          </a:p>
          <a:p>
            <a:pPr marL="342900" indent="-342900" algn="l">
              <a:lnSpc>
                <a:spcPct val="90000"/>
              </a:lnSpc>
              <a:buFont typeface="Arial" pitchFamily="34" charset="0"/>
              <a:buChar char="•"/>
            </a:pPr>
            <a:r>
              <a:rPr lang="en-US" sz="2400"/>
              <a:t>The system aims to automate key planning tasks, enhance decision-making accuracy, and improve project efficiency</a:t>
            </a:r>
          </a:p>
          <a:p>
            <a:endParaRPr lang="en-LK" sz="2800"/>
          </a:p>
        </p:txBody>
      </p:sp>
    </p:spTree>
    <p:extLst>
      <p:ext uri="{BB962C8B-B14F-4D97-AF65-F5344CB8AC3E}">
        <p14:creationId xmlns:p14="http://schemas.microsoft.com/office/powerpoint/2010/main" val="150076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76200"/>
            <a:ext cx="12192000" cy="10023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304800" y="265093"/>
            <a:ext cx="12725400" cy="954107"/>
          </a:xfrm>
          <a:prstGeom prst="rect">
            <a:avLst/>
          </a:prstGeom>
          <a:noFill/>
        </p:spPr>
        <p:txBody>
          <a:bodyPr wrap="square">
            <a:spAutoFit/>
          </a:bodyPr>
          <a:lstStyle/>
          <a:p>
            <a:pPr algn="ctr"/>
            <a:r>
              <a:rPr lang="en-US" sz="2800" b="1">
                <a:solidFill>
                  <a:schemeClr val="bg1"/>
                </a:solidFill>
                <a:latin typeface="Open Sans Bold"/>
              </a:rPr>
              <a:t>The system, Personnel and Software specification requirements</a:t>
            </a:r>
          </a:p>
          <a:p>
            <a:pPr algn="ctr"/>
            <a:endParaRPr lang="en-US" sz="2800" b="1">
              <a:solidFill>
                <a:srgbClr val="002060"/>
              </a:solidFill>
            </a:endParaRPr>
          </a:p>
        </p:txBody>
      </p:sp>
      <p:sp>
        <p:nvSpPr>
          <p:cNvPr id="8" name="TextBox 7">
            <a:extLst>
              <a:ext uri="{FF2B5EF4-FFF2-40B4-BE49-F238E27FC236}">
                <a16:creationId xmlns:a16="http://schemas.microsoft.com/office/drawing/2014/main" id="{BA858159-04C7-9D6B-EC43-9645DB2B1C0C}"/>
              </a:ext>
            </a:extLst>
          </p:cNvPr>
          <p:cNvSpPr txBox="1"/>
          <p:nvPr/>
        </p:nvSpPr>
        <p:spPr>
          <a:xfrm>
            <a:off x="838200" y="1620083"/>
            <a:ext cx="4572000" cy="4247317"/>
          </a:xfrm>
          <a:prstGeom prst="rect">
            <a:avLst/>
          </a:prstGeom>
          <a:noFill/>
        </p:spPr>
        <p:txBody>
          <a:bodyPr wrap="square" rtlCol="0">
            <a:spAutoFit/>
          </a:bodyPr>
          <a:lstStyle/>
          <a:p>
            <a:r>
              <a:rPr lang="en-US" sz="1800">
                <a:solidFill>
                  <a:srgbClr val="444F27"/>
                </a:solidFill>
                <a:latin typeface="Aptos" panose="020B0004020202020204" pitchFamily="34" charset="0"/>
              </a:rPr>
              <a:t>Functional Requirements</a:t>
            </a:r>
          </a:p>
          <a:p>
            <a:endParaRPr lang="en-US" b="1"/>
          </a:p>
          <a:p>
            <a:pPr marL="285750" indent="-285750">
              <a:buFont typeface="Arial" panose="020B0604020202020204" pitchFamily="34" charset="0"/>
              <a:buChar char="•"/>
            </a:pPr>
            <a:r>
              <a:rPr lang="en-US"/>
              <a:t>User-friendly data input interface.</a:t>
            </a:r>
          </a:p>
          <a:p>
            <a:pPr marL="285750" indent="-285750">
              <a:buFont typeface="Arial" panose="020B0604020202020204" pitchFamily="34" charset="0"/>
              <a:buChar char="•"/>
            </a:pPr>
            <a:r>
              <a:rPr lang="en-US"/>
              <a:t>Dashboard for solar panel recommendations, energy consumption, and cost analysis.</a:t>
            </a:r>
          </a:p>
          <a:p>
            <a:pPr marL="285750" indent="-285750">
              <a:buFont typeface="Arial" panose="020B0604020202020204" pitchFamily="34" charset="0"/>
              <a:buChar char="•"/>
            </a:pPr>
            <a:r>
              <a:rPr kumimoji="0" lang="en-US" altLang="en-US" sz="1800" b="0" i="0" u="none" strike="noStrike" cap="none" normalizeH="0" baseline="0">
                <a:ln>
                  <a:noFill/>
                </a:ln>
                <a:solidFill>
                  <a:schemeClr val="tx1"/>
                </a:solidFill>
                <a:effectLst/>
              </a:rPr>
              <a:t>Historical energy consumption data processing.</a:t>
            </a:r>
          </a:p>
          <a:p>
            <a:pPr marL="285750" indent="-285750">
              <a:buFont typeface="Arial" panose="020B0604020202020204" pitchFamily="34" charset="0"/>
              <a:buChar char="•"/>
            </a:pPr>
            <a:r>
              <a:rPr lang="en-US"/>
              <a:t>Machine learning models for predicting future energy consumption.</a:t>
            </a:r>
          </a:p>
          <a:p>
            <a:pPr marL="285750" indent="-285750">
              <a:buFont typeface="Arial" panose="020B0604020202020204" pitchFamily="34" charset="0"/>
              <a:buChar char="•"/>
            </a:pPr>
            <a:r>
              <a:rPr lang="en-US"/>
              <a:t>Algorithms for handling various data types and formats.</a:t>
            </a:r>
          </a:p>
          <a:p>
            <a:pPr marL="285750" indent="-285750">
              <a:buFont typeface="Arial" panose="020B0604020202020204" pitchFamily="34" charset="0"/>
              <a:buChar char="•"/>
            </a:pPr>
            <a:r>
              <a:rPr lang="en-US"/>
              <a:t>Linear Regression and Clustering Algorithms for cost and savings estimation.</a:t>
            </a:r>
          </a:p>
        </p:txBody>
      </p:sp>
      <p:sp>
        <p:nvSpPr>
          <p:cNvPr id="13" name="TextBox 12">
            <a:extLst>
              <a:ext uri="{FF2B5EF4-FFF2-40B4-BE49-F238E27FC236}">
                <a16:creationId xmlns:a16="http://schemas.microsoft.com/office/drawing/2014/main" id="{D865FBDD-B1B5-F332-803D-B0B7E3DE3172}"/>
              </a:ext>
            </a:extLst>
          </p:cNvPr>
          <p:cNvSpPr txBox="1"/>
          <p:nvPr/>
        </p:nvSpPr>
        <p:spPr>
          <a:xfrm>
            <a:off x="152400" y="1017707"/>
            <a:ext cx="5486400" cy="738664"/>
          </a:xfrm>
          <a:prstGeom prst="rect">
            <a:avLst/>
          </a:prstGeom>
          <a:noFill/>
        </p:spPr>
        <p:txBody>
          <a:bodyPr wrap="square" rtlCol="0">
            <a:spAutoFit/>
          </a:bodyPr>
          <a:lstStyle/>
          <a:p>
            <a:r>
              <a:rPr lang="en-US" sz="2400" b="1"/>
              <a:t>Software Specification Requirement</a:t>
            </a:r>
          </a:p>
          <a:p>
            <a:endParaRPr lang="en-US"/>
          </a:p>
        </p:txBody>
      </p:sp>
      <p:sp>
        <p:nvSpPr>
          <p:cNvPr id="14" name="TextBox 13">
            <a:extLst>
              <a:ext uri="{FF2B5EF4-FFF2-40B4-BE49-F238E27FC236}">
                <a16:creationId xmlns:a16="http://schemas.microsoft.com/office/drawing/2014/main" id="{89BA72A3-19AC-B863-99D2-8042C6885D74}"/>
              </a:ext>
            </a:extLst>
          </p:cNvPr>
          <p:cNvSpPr txBox="1"/>
          <p:nvPr/>
        </p:nvSpPr>
        <p:spPr>
          <a:xfrm>
            <a:off x="5943600" y="1391483"/>
            <a:ext cx="5715000" cy="2782300"/>
          </a:xfrm>
          <a:prstGeom prst="rect">
            <a:avLst/>
          </a:prstGeom>
          <a:noFill/>
        </p:spPr>
        <p:txBody>
          <a:bodyPr wrap="square" rtlCol="0">
            <a:spAutoFit/>
          </a:bodyPr>
          <a:lstStyle/>
          <a:p>
            <a:r>
              <a:rPr lang="en-US" sz="1800">
                <a:solidFill>
                  <a:srgbClr val="444F27"/>
                </a:solidFill>
                <a:latin typeface="Aptos" panose="020B0004020202020204" pitchFamily="34" charset="0"/>
              </a:rPr>
              <a:t>Non-Functional Requirements</a:t>
            </a:r>
          </a:p>
          <a:p>
            <a:endParaRPr lang="en-US" sz="1800">
              <a:solidFill>
                <a:srgbClr val="444F27"/>
              </a:solidFill>
              <a:latin typeface="Aptos" panose="020B0004020202020204" pitchFamily="34" charset="0"/>
            </a:endParaRP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Scalability</a:t>
            </a:r>
            <a:r>
              <a:rPr lang="en-US" sz="1800" kern="100">
                <a:effectLst/>
                <a:ea typeface="Aptos" panose="020B0004020202020204" pitchFamily="34" charset="0"/>
                <a:cs typeface="Latha" panose="020B0604020202020204" pitchFamily="34" charset="0"/>
              </a:rPr>
              <a:t> - Handle large datasets and numerous user requests.</a:t>
            </a: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 Security </a:t>
            </a:r>
            <a:r>
              <a:rPr lang="en-US" sz="1800" kern="100">
                <a:effectLst/>
                <a:ea typeface="Aptos" panose="020B0004020202020204" pitchFamily="34" charset="0"/>
                <a:cs typeface="Latha" panose="020B0604020202020204" pitchFamily="34" charset="0"/>
              </a:rPr>
              <a:t>- Protect user data and ensure privacy.</a:t>
            </a:r>
          </a:p>
          <a:p>
            <a:pPr marL="0" marR="0">
              <a:lnSpc>
                <a:spcPct val="115000"/>
              </a:lnSpc>
              <a:spcBef>
                <a:spcPts val="0"/>
              </a:spcBef>
              <a:spcAft>
                <a:spcPts val="800"/>
              </a:spcAft>
            </a:pPr>
            <a:r>
              <a:rPr lang="en-US" sz="1800" kern="100">
                <a:effectLst/>
                <a:ea typeface="Aptos" panose="020B0004020202020204" pitchFamily="34" charset="0"/>
                <a:cs typeface="Latha" panose="020B0604020202020204" pitchFamily="34" charset="0"/>
              </a:rPr>
              <a: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sp>
        <p:nvSpPr>
          <p:cNvPr id="15" name="TextBox 14">
            <a:extLst>
              <a:ext uri="{FF2B5EF4-FFF2-40B4-BE49-F238E27FC236}">
                <a16:creationId xmlns:a16="http://schemas.microsoft.com/office/drawing/2014/main" id="{0B1F2BAC-AE7A-A5D0-99ED-42A68BF9F4BE}"/>
              </a:ext>
            </a:extLst>
          </p:cNvPr>
          <p:cNvSpPr txBox="1"/>
          <p:nvPr/>
        </p:nvSpPr>
        <p:spPr>
          <a:xfrm>
            <a:off x="6096000" y="3466100"/>
            <a:ext cx="5715000" cy="2729465"/>
          </a:xfrm>
          <a:prstGeom prst="rect">
            <a:avLst/>
          </a:prstGeom>
          <a:noFill/>
        </p:spPr>
        <p:txBody>
          <a:bodyPr wrap="square" rtlCol="0">
            <a:spAutoFit/>
          </a:bodyPr>
          <a:lstStyle/>
          <a:p>
            <a:r>
              <a:rPr lang="en-US" sz="1800">
                <a:solidFill>
                  <a:srgbClr val="444F27"/>
                </a:solidFill>
                <a:latin typeface="Aptos" panose="020B0004020202020204" pitchFamily="34" charset="0"/>
              </a:rPr>
              <a:t>Required Data Set</a:t>
            </a:r>
          </a:p>
          <a:p>
            <a:endParaRPr lang="en-US" sz="1800">
              <a:solidFill>
                <a:srgbClr val="444F27"/>
              </a:solidFill>
              <a:latin typeface="Aptos" panose="020B0004020202020204" pitchFamily="34" charset="0"/>
            </a:endParaRPr>
          </a:p>
          <a:p>
            <a:pPr marL="285750" indent="-285750">
              <a:buFont typeface="Arial" panose="020B0604020202020204" pitchFamily="34" charset="0"/>
              <a:buChar char="•"/>
            </a:pPr>
            <a:r>
              <a:rPr lang="en-US" sz="1800"/>
              <a:t>Solar company</a:t>
            </a:r>
          </a:p>
          <a:p>
            <a:pPr marL="285750" indent="-285750">
              <a:buFont typeface="Arial" panose="020B0604020202020204" pitchFamily="34" charset="0"/>
              <a:buChar char="•"/>
            </a:pPr>
            <a:r>
              <a:rPr lang="en-US" sz="1800"/>
              <a:t>CEB (Ceylon Electricity Board)</a:t>
            </a:r>
            <a:br>
              <a:rPr lang="en-US" sz="1800"/>
            </a:br>
            <a:br>
              <a:rPr lang="en-US" sz="1800"/>
            </a:br>
            <a:endParaRPr lang="en-US" sz="1800"/>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Latha" panose="020B0604020202020204" pitchFamily="34" charset="0"/>
              </a:rPr>
              <a: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893245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AA277-ACBC-124D-03DC-38BD4429B734}"/>
              </a:ext>
            </a:extLst>
          </p:cNvPr>
          <p:cNvSpPr txBox="1"/>
          <p:nvPr/>
        </p:nvSpPr>
        <p:spPr>
          <a:xfrm>
            <a:off x="0" y="381000"/>
            <a:ext cx="7315200" cy="1077218"/>
          </a:xfrm>
          <a:prstGeom prst="rect">
            <a:avLst/>
          </a:prstGeom>
          <a:noFill/>
        </p:spPr>
        <p:txBody>
          <a:bodyPr wrap="square">
            <a:spAutoFit/>
          </a:bodyPr>
          <a:lstStyle/>
          <a:p>
            <a:pPr algn="ctr"/>
            <a:r>
              <a:rPr lang="en-US" sz="3200" b="1">
                <a:solidFill>
                  <a:srgbClr val="002060"/>
                </a:solidFill>
              </a:rPr>
              <a:t>COMPLETION AND REMAINING WORKS</a:t>
            </a:r>
          </a:p>
        </p:txBody>
      </p:sp>
      <p:sp>
        <p:nvSpPr>
          <p:cNvPr id="8" name="TextBox 7">
            <a:extLst>
              <a:ext uri="{FF2B5EF4-FFF2-40B4-BE49-F238E27FC236}">
                <a16:creationId xmlns:a16="http://schemas.microsoft.com/office/drawing/2014/main" id="{E02CD174-9F9F-86D3-8F3F-4C80B7119BF3}"/>
              </a:ext>
            </a:extLst>
          </p:cNvPr>
          <p:cNvSpPr txBox="1"/>
          <p:nvPr/>
        </p:nvSpPr>
        <p:spPr>
          <a:xfrm>
            <a:off x="1219200" y="2209800"/>
            <a:ext cx="4419600" cy="2616101"/>
          </a:xfrm>
          <a:prstGeom prst="rect">
            <a:avLst/>
          </a:prstGeom>
          <a:noFill/>
        </p:spPr>
        <p:txBody>
          <a:bodyPr wrap="square" rtlCol="0">
            <a:spAutoFit/>
          </a:bodyPr>
          <a:lstStyle/>
          <a:p>
            <a:r>
              <a:rPr lang="en-US" sz="2000" b="1"/>
              <a:t>Completion of the Components</a:t>
            </a:r>
          </a:p>
          <a:p>
            <a:endParaRPr lang="en-US" b="1"/>
          </a:p>
          <a:p>
            <a:pPr marL="285750" indent="-285750">
              <a:buFont typeface="Wingdings" panose="05000000000000000000" pitchFamily="2" charset="2"/>
              <a:buChar char="ü"/>
            </a:pPr>
            <a:r>
              <a:rPr lang="en-US"/>
              <a:t>Data collection &amp; pre-processing</a:t>
            </a:r>
          </a:p>
          <a:p>
            <a:pPr marL="285750" indent="-285750">
              <a:buFont typeface="Wingdings" panose="05000000000000000000" pitchFamily="2" charset="2"/>
              <a:buChar char="ü"/>
            </a:pPr>
            <a:r>
              <a:rPr lang="en-US"/>
              <a:t>Train the model</a:t>
            </a:r>
          </a:p>
          <a:p>
            <a:pPr marL="285750" indent="-285750">
              <a:buFont typeface="Wingdings" panose="05000000000000000000" pitchFamily="2" charset="2"/>
              <a:buChar char="ü"/>
            </a:pPr>
            <a:r>
              <a:rPr lang="en-US"/>
              <a:t>Evaluate the model</a:t>
            </a:r>
          </a:p>
          <a:p>
            <a:pPr marL="285750" indent="-285750">
              <a:buFont typeface="Wingdings" panose="05000000000000000000" pitchFamily="2" charset="2"/>
              <a:buChar char="ü"/>
            </a:pPr>
            <a:r>
              <a:rPr lang="en-US"/>
              <a:t>Connect Backend with Flask API</a:t>
            </a:r>
          </a:p>
          <a:p>
            <a:pPr marL="285750" indent="-285750">
              <a:buFont typeface="Wingdings" panose="05000000000000000000" pitchFamily="2" charset="2"/>
              <a:buChar char="ü"/>
            </a:pPr>
            <a:r>
              <a:rPr lang="en-US"/>
              <a:t>Completed check input validation</a:t>
            </a:r>
          </a:p>
          <a:p>
            <a:pPr marL="285750" indent="-285750">
              <a:buFont typeface="Wingdings" panose="05000000000000000000" pitchFamily="2" charset="2"/>
              <a:buChar char="ü"/>
            </a:pPr>
            <a:r>
              <a:rPr lang="en-US"/>
              <a:t>Completed check data flows</a:t>
            </a:r>
          </a:p>
          <a:p>
            <a:pPr marL="285750" indent="-285750">
              <a:buFont typeface="Wingdings" panose="05000000000000000000" pitchFamily="2" charset="2"/>
              <a:buChar char="ü"/>
            </a:pPr>
            <a:r>
              <a:rPr lang="en-US"/>
              <a:t>Connect and store MongoDB</a:t>
            </a:r>
          </a:p>
        </p:txBody>
      </p:sp>
      <p:sp>
        <p:nvSpPr>
          <p:cNvPr id="9" name="TextBox 8">
            <a:extLst>
              <a:ext uri="{FF2B5EF4-FFF2-40B4-BE49-F238E27FC236}">
                <a16:creationId xmlns:a16="http://schemas.microsoft.com/office/drawing/2014/main" id="{5BA6BF6E-9DCB-24AA-6450-511F2CD7DB2F}"/>
              </a:ext>
            </a:extLst>
          </p:cNvPr>
          <p:cNvSpPr txBox="1"/>
          <p:nvPr/>
        </p:nvSpPr>
        <p:spPr>
          <a:xfrm>
            <a:off x="6553202" y="2142450"/>
            <a:ext cx="4419600" cy="1508105"/>
          </a:xfrm>
          <a:prstGeom prst="rect">
            <a:avLst/>
          </a:prstGeom>
          <a:noFill/>
        </p:spPr>
        <p:txBody>
          <a:bodyPr wrap="square" rtlCol="0">
            <a:spAutoFit/>
          </a:bodyPr>
          <a:lstStyle/>
          <a:p>
            <a:r>
              <a:rPr lang="en-US" sz="2000" b="1"/>
              <a:t>Remaining Implementations</a:t>
            </a:r>
          </a:p>
          <a:p>
            <a:endParaRPr lang="en-US" b="1"/>
          </a:p>
          <a:p>
            <a:pPr marL="285750" indent="-285750">
              <a:buFont typeface="Wingdings" panose="05000000000000000000" pitchFamily="2" charset="2"/>
              <a:buChar char="ü"/>
            </a:pPr>
            <a:r>
              <a:rPr lang="en-US"/>
              <a:t>Deploy to the cloud and integrate all four components together. </a:t>
            </a:r>
          </a:p>
          <a:p>
            <a:pPr marL="285750" indent="-285750">
              <a:buFont typeface="Wingdings" panose="05000000000000000000" pitchFamily="2" charset="2"/>
              <a:buChar char="ü"/>
            </a:pPr>
            <a:r>
              <a:rPr lang="en-US"/>
              <a:t>Frontend </a:t>
            </a:r>
          </a:p>
        </p:txBody>
      </p:sp>
      <p:sp>
        <p:nvSpPr>
          <p:cNvPr id="6" name="Chord 5">
            <a:extLst>
              <a:ext uri="{FF2B5EF4-FFF2-40B4-BE49-F238E27FC236}">
                <a16:creationId xmlns:a16="http://schemas.microsoft.com/office/drawing/2014/main" id="{44684811-9974-8491-3C25-4EAECEE79A23}"/>
              </a:ext>
            </a:extLst>
          </p:cNvPr>
          <p:cNvSpPr>
            <a:spLocks noGrp="1" noRot="1" noMove="1" noResize="1" noEditPoints="1" noAdjustHandles="1" noChangeArrowheads="1" noChangeShapeType="1"/>
          </p:cNvSpPr>
          <p:nvPr/>
        </p:nvSpPr>
        <p:spPr>
          <a:xfrm rot="17416563">
            <a:off x="10155924" y="-454807"/>
            <a:ext cx="1295400" cy="1305818"/>
          </a:xfrm>
          <a:prstGeom prst="chord">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a16="http://schemas.microsoft.com/office/drawing/2014/main" id="{807BB8A8-E264-8172-3B3A-95E7B5959B5B}"/>
              </a:ext>
            </a:extLst>
          </p:cNvPr>
          <p:cNvSpPr>
            <a:spLocks noGrp="1" noRot="1" noMove="1" noResize="1" noEditPoints="1" noAdjustHandles="1" noChangeArrowheads="1" noChangeShapeType="1"/>
          </p:cNvSpPr>
          <p:nvPr/>
        </p:nvSpPr>
        <p:spPr>
          <a:xfrm rot="1383949">
            <a:off x="10747628" y="-111727"/>
            <a:ext cx="2188376" cy="2081873"/>
          </a:xfrm>
          <a:prstGeom prst="chor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D9FDE7AF-989C-A12B-6A42-50604870E086}"/>
              </a:ext>
            </a:extLst>
          </p:cNvPr>
          <p:cNvSpPr>
            <a:spLocks noGrp="1" noRot="1" noMove="1" noResize="1" noEditPoints="1" noAdjustHandles="1" noChangeArrowheads="1" noChangeShapeType="1"/>
          </p:cNvSpPr>
          <p:nvPr/>
        </p:nvSpPr>
        <p:spPr>
          <a:xfrm rot="16200000">
            <a:off x="11497813" y="6422"/>
            <a:ext cx="1538809" cy="1678365"/>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97FBF19A-BC01-2F7A-8F00-76FC8ED09859}"/>
              </a:ext>
            </a:extLst>
          </p:cNvPr>
          <p:cNvSpPr>
            <a:spLocks noGrp="1" noRot="1" noMove="1" noResize="1" noEditPoints="1" noAdjustHandles="1" noChangeArrowheads="1" noChangeShapeType="1"/>
          </p:cNvSpPr>
          <p:nvPr/>
        </p:nvSpPr>
        <p:spPr>
          <a:xfrm rot="10800000">
            <a:off x="10379444" y="-457199"/>
            <a:ext cx="848360" cy="802278"/>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079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mputer">
            <a:extLst>
              <a:ext uri="{FF2B5EF4-FFF2-40B4-BE49-F238E27FC236}">
                <a16:creationId xmlns:a16="http://schemas.microsoft.com/office/drawing/2014/main" id="{D012DB1C-F030-2428-960A-307C0EFF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82504"/>
            <a:ext cx="6177281" cy="3474720"/>
          </a:xfrm>
          <a:prstGeom prst="rect">
            <a:avLst/>
          </a:prstGeom>
        </p:spPr>
      </p:pic>
      <p:pic>
        <p:nvPicPr>
          <p:cNvPr id="7" name="Picture 6" descr="A computer screen shot of a computer">
            <a:extLst>
              <a:ext uri="{FF2B5EF4-FFF2-40B4-BE49-F238E27FC236}">
                <a16:creationId xmlns:a16="http://schemas.microsoft.com/office/drawing/2014/main" id="{724946F4-B559-2ECF-00CA-15CA06AE8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656998"/>
            <a:ext cx="6400800" cy="3600451"/>
          </a:xfrm>
          <a:prstGeom prst="rect">
            <a:avLst/>
          </a:prstGeom>
        </p:spPr>
      </p:pic>
      <p:sp>
        <p:nvSpPr>
          <p:cNvPr id="14" name="TextBox 13">
            <a:extLst>
              <a:ext uri="{FF2B5EF4-FFF2-40B4-BE49-F238E27FC236}">
                <a16:creationId xmlns:a16="http://schemas.microsoft.com/office/drawing/2014/main" id="{752727DF-5C3B-1F9A-4796-382A478F6D7E}"/>
              </a:ext>
            </a:extLst>
          </p:cNvPr>
          <p:cNvSpPr txBox="1"/>
          <p:nvPr/>
        </p:nvSpPr>
        <p:spPr>
          <a:xfrm>
            <a:off x="-685800" y="228600"/>
            <a:ext cx="6248400" cy="738664"/>
          </a:xfrm>
          <a:prstGeom prst="rect">
            <a:avLst/>
          </a:prstGeom>
          <a:noFill/>
        </p:spPr>
        <p:txBody>
          <a:bodyPr wrap="square">
            <a:spAutoFit/>
          </a:bodyPr>
          <a:lstStyle/>
          <a:p>
            <a:pPr algn="ctr"/>
            <a:r>
              <a:rPr lang="en-US" sz="2400" b="1">
                <a:solidFill>
                  <a:srgbClr val="002060"/>
                </a:solidFill>
                <a:latin typeface="Open Sans Bold"/>
              </a:rPr>
              <a:t>Data Collection</a:t>
            </a:r>
          </a:p>
          <a:p>
            <a:pPr algn="ctr"/>
            <a:endParaRPr lang="en-US" sz="1800" b="1">
              <a:solidFill>
                <a:srgbClr val="002060"/>
              </a:solidFill>
            </a:endParaRPr>
          </a:p>
        </p:txBody>
      </p:sp>
    </p:spTree>
    <p:extLst>
      <p:ext uri="{BB962C8B-B14F-4D97-AF65-F5344CB8AC3E}">
        <p14:creationId xmlns:p14="http://schemas.microsoft.com/office/powerpoint/2010/main" val="3817266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graph">
            <a:extLst>
              <a:ext uri="{FF2B5EF4-FFF2-40B4-BE49-F238E27FC236}">
                <a16:creationId xmlns:a16="http://schemas.microsoft.com/office/drawing/2014/main" id="{520D2839-96DF-8628-3D94-D1B0880D2F33}"/>
              </a:ext>
            </a:extLst>
          </p:cNvPr>
          <p:cNvPicPr>
            <a:picLocks noChangeAspect="1"/>
          </p:cNvPicPr>
          <p:nvPr/>
        </p:nvPicPr>
        <p:blipFill>
          <a:blip r:embed="rId2">
            <a:extLst>
              <a:ext uri="{28A0092B-C50C-407E-A947-70E740481C1C}">
                <a14:useLocalDpi xmlns:a14="http://schemas.microsoft.com/office/drawing/2010/main" val="0"/>
              </a:ext>
            </a:extLst>
          </a:blip>
          <a:srcRect r="19756"/>
          <a:stretch/>
        </p:blipFill>
        <p:spPr>
          <a:xfrm>
            <a:off x="7315200" y="1981200"/>
            <a:ext cx="4343400" cy="3886200"/>
          </a:xfrm>
          <a:prstGeom prst="rect">
            <a:avLst/>
          </a:prstGeom>
        </p:spPr>
      </p:pic>
      <p:pic>
        <p:nvPicPr>
          <p:cNvPr id="12" name="Picture 11" descr="A screenshot of a computer">
            <a:extLst>
              <a:ext uri="{FF2B5EF4-FFF2-40B4-BE49-F238E27FC236}">
                <a16:creationId xmlns:a16="http://schemas.microsoft.com/office/drawing/2014/main" id="{FCBA3541-CE87-1391-2617-4C16842F4567}"/>
              </a:ext>
            </a:extLst>
          </p:cNvPr>
          <p:cNvPicPr>
            <a:picLocks noChangeAspect="1"/>
          </p:cNvPicPr>
          <p:nvPr/>
        </p:nvPicPr>
        <p:blipFill>
          <a:blip r:embed="rId3">
            <a:extLst>
              <a:ext uri="{28A0092B-C50C-407E-A947-70E740481C1C}">
                <a14:useLocalDpi xmlns:a14="http://schemas.microsoft.com/office/drawing/2010/main" val="0"/>
              </a:ext>
            </a:extLst>
          </a:blip>
          <a:srcRect r="13983"/>
          <a:stretch/>
        </p:blipFill>
        <p:spPr>
          <a:xfrm>
            <a:off x="228600" y="1066800"/>
            <a:ext cx="6938186" cy="4297680"/>
          </a:xfrm>
          <a:prstGeom prst="rect">
            <a:avLst/>
          </a:prstGeom>
        </p:spPr>
      </p:pic>
    </p:spTree>
    <p:extLst>
      <p:ext uri="{BB962C8B-B14F-4D97-AF65-F5344CB8AC3E}">
        <p14:creationId xmlns:p14="http://schemas.microsoft.com/office/powerpoint/2010/main" val="359767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35F52EA-7A10-6AF5-DC6A-C8E47200A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01006"/>
            <a:ext cx="5867400" cy="4363521"/>
          </a:xfrm>
          <a:prstGeom prst="rect">
            <a:avLst/>
          </a:prstGeom>
        </p:spPr>
      </p:pic>
      <p:pic>
        <p:nvPicPr>
          <p:cNvPr id="5" name="Picture 4" descr="A screen shot of a graph">
            <a:extLst>
              <a:ext uri="{FF2B5EF4-FFF2-40B4-BE49-F238E27FC236}">
                <a16:creationId xmlns:a16="http://schemas.microsoft.com/office/drawing/2014/main" id="{96EA13C9-823F-8DDA-D789-57D393E33F21}"/>
              </a:ext>
            </a:extLst>
          </p:cNvPr>
          <p:cNvPicPr>
            <a:picLocks noChangeAspect="1"/>
          </p:cNvPicPr>
          <p:nvPr/>
        </p:nvPicPr>
        <p:blipFill>
          <a:blip r:embed="rId3">
            <a:extLst>
              <a:ext uri="{28A0092B-C50C-407E-A947-70E740481C1C}">
                <a14:useLocalDpi xmlns:a14="http://schemas.microsoft.com/office/drawing/2010/main" val="0"/>
              </a:ext>
            </a:extLst>
          </a:blip>
          <a:srcRect r="38903"/>
          <a:stretch/>
        </p:blipFill>
        <p:spPr>
          <a:xfrm>
            <a:off x="6781800" y="1010239"/>
            <a:ext cx="4267200" cy="4354288"/>
          </a:xfrm>
          <a:prstGeom prst="rect">
            <a:avLst/>
          </a:prstGeom>
        </p:spPr>
      </p:pic>
    </p:spTree>
    <p:extLst>
      <p:ext uri="{BB962C8B-B14F-4D97-AF65-F5344CB8AC3E}">
        <p14:creationId xmlns:p14="http://schemas.microsoft.com/office/powerpoint/2010/main" val="63122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computer program">
            <a:extLst>
              <a:ext uri="{FF2B5EF4-FFF2-40B4-BE49-F238E27FC236}">
                <a16:creationId xmlns:a16="http://schemas.microsoft.com/office/drawing/2014/main" id="{7F4A5FD4-23AC-599F-3F94-983A08B69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914400"/>
            <a:ext cx="8610600" cy="4843463"/>
          </a:xfrm>
          <a:prstGeom prst="rect">
            <a:avLst/>
          </a:prstGeom>
        </p:spPr>
      </p:pic>
      <p:sp>
        <p:nvSpPr>
          <p:cNvPr id="2" name="TextBox 1">
            <a:extLst>
              <a:ext uri="{FF2B5EF4-FFF2-40B4-BE49-F238E27FC236}">
                <a16:creationId xmlns:a16="http://schemas.microsoft.com/office/drawing/2014/main" id="{F0CBFF6D-0006-3D10-D16B-5C4396E79FD6}"/>
              </a:ext>
            </a:extLst>
          </p:cNvPr>
          <p:cNvSpPr txBox="1"/>
          <p:nvPr/>
        </p:nvSpPr>
        <p:spPr>
          <a:xfrm>
            <a:off x="-685800" y="228600"/>
            <a:ext cx="6248400" cy="738664"/>
          </a:xfrm>
          <a:prstGeom prst="rect">
            <a:avLst/>
          </a:prstGeom>
          <a:noFill/>
        </p:spPr>
        <p:txBody>
          <a:bodyPr wrap="square">
            <a:spAutoFit/>
          </a:bodyPr>
          <a:lstStyle/>
          <a:p>
            <a:pPr algn="ctr"/>
            <a:r>
              <a:rPr lang="en-US" sz="2400" b="1">
                <a:solidFill>
                  <a:srgbClr val="002060"/>
                </a:solidFill>
                <a:latin typeface="Open Sans Bold"/>
              </a:rPr>
              <a:t>Postman  check data flow</a:t>
            </a:r>
          </a:p>
          <a:p>
            <a:pPr algn="ctr"/>
            <a:endParaRPr lang="en-US" sz="1800" b="1">
              <a:solidFill>
                <a:srgbClr val="002060"/>
              </a:solidFill>
            </a:endParaRPr>
          </a:p>
        </p:txBody>
      </p:sp>
    </p:spTree>
    <p:extLst>
      <p:ext uri="{BB962C8B-B14F-4D97-AF65-F5344CB8AC3E}">
        <p14:creationId xmlns:p14="http://schemas.microsoft.com/office/powerpoint/2010/main" val="3680127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78CD6A7C-62A6-526B-615A-181995F0540B}"/>
              </a:ext>
            </a:extLst>
          </p:cNvPr>
          <p:cNvGrpSpPr/>
          <p:nvPr/>
        </p:nvGrpSpPr>
        <p:grpSpPr>
          <a:xfrm>
            <a:off x="1600200" y="0"/>
            <a:ext cx="8686799" cy="1154798"/>
            <a:chOff x="0" y="-38100"/>
            <a:chExt cx="3326311" cy="1255581"/>
          </a:xfrm>
          <a:solidFill>
            <a:srgbClr val="002060"/>
          </a:solidFill>
        </p:grpSpPr>
        <p:sp>
          <p:nvSpPr>
            <p:cNvPr id="3" name="Freeform 9">
              <a:extLst>
                <a:ext uri="{FF2B5EF4-FFF2-40B4-BE49-F238E27FC236}">
                  <a16:creationId xmlns:a16="http://schemas.microsoft.com/office/drawing/2014/main" id="{F2ACDBE7-AC02-4CED-2BA2-2283B2474DDB}"/>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4" name="TextBox 10">
              <a:extLst>
                <a:ext uri="{FF2B5EF4-FFF2-40B4-BE49-F238E27FC236}">
                  <a16:creationId xmlns:a16="http://schemas.microsoft.com/office/drawing/2014/main" id="{0CC4248B-CD17-74CA-E0CF-EC471916A251}"/>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C011B82-8EFA-9BC1-C633-04FE533471F6}"/>
              </a:ext>
            </a:extLst>
          </p:cNvPr>
          <p:cNvSpPr txBox="1"/>
          <p:nvPr/>
        </p:nvSpPr>
        <p:spPr>
          <a:xfrm>
            <a:off x="2134423" y="206514"/>
            <a:ext cx="7695377" cy="707886"/>
          </a:xfrm>
          <a:prstGeom prst="rect">
            <a:avLst/>
          </a:prstGeom>
          <a:noFill/>
        </p:spPr>
        <p:txBody>
          <a:bodyPr wrap="square">
            <a:spAutoFit/>
          </a:bodyPr>
          <a:lstStyle/>
          <a:p>
            <a:pPr algn="ctr"/>
            <a:r>
              <a:rPr lang="en-US" sz="4000" b="1">
                <a:solidFill>
                  <a:schemeClr val="bg1"/>
                </a:solidFill>
              </a:rPr>
              <a:t>Commercialization</a:t>
            </a:r>
          </a:p>
        </p:txBody>
      </p:sp>
      <p:sp>
        <p:nvSpPr>
          <p:cNvPr id="7" name="TextBox 6">
            <a:extLst>
              <a:ext uri="{FF2B5EF4-FFF2-40B4-BE49-F238E27FC236}">
                <a16:creationId xmlns:a16="http://schemas.microsoft.com/office/drawing/2014/main" id="{219380F4-39E0-9630-BDEE-BE8FA7942690}"/>
              </a:ext>
            </a:extLst>
          </p:cNvPr>
          <p:cNvSpPr txBox="1"/>
          <p:nvPr/>
        </p:nvSpPr>
        <p:spPr>
          <a:xfrm>
            <a:off x="1828800" y="1447800"/>
            <a:ext cx="9372600" cy="3970318"/>
          </a:xfrm>
          <a:prstGeom prst="rect">
            <a:avLst/>
          </a:prstGeom>
          <a:noFill/>
        </p:spPr>
        <p:txBody>
          <a:bodyPr wrap="square" rtlCol="0">
            <a:spAutoFit/>
          </a:bodyPr>
          <a:lstStyle/>
          <a:p>
            <a:pPr marL="285750" indent="-285750">
              <a:buFont typeface="Wingdings" panose="05000000000000000000" pitchFamily="2" charset="2"/>
              <a:buChar char="v"/>
            </a:pPr>
            <a:r>
              <a:rPr lang="en-US" b="1"/>
              <a:t>Market Potential </a:t>
            </a:r>
            <a:r>
              <a:rPr lang="en-US"/>
              <a:t>:   High demand for renewable energy creates a strong opportunity. The system offers precise, affordable solar recommendations</a:t>
            </a:r>
          </a:p>
          <a:p>
            <a:endParaRPr lang="en-US"/>
          </a:p>
          <a:p>
            <a:endParaRPr lang="en-US"/>
          </a:p>
          <a:p>
            <a:pPr marL="285750" indent="-285750">
              <a:buFont typeface="Wingdings" panose="05000000000000000000" pitchFamily="2" charset="2"/>
              <a:buChar char="v"/>
            </a:pPr>
            <a:r>
              <a:rPr lang="en-US" b="1"/>
              <a:t>Business Model  </a:t>
            </a:r>
            <a:r>
              <a:rPr lang="en-US"/>
              <a:t>:   A subscription-based model for end-users and a licensing model for businesses, with tiered plans based on service levels</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r>
              <a:rPr lang="en-US" b="1"/>
              <a:t>Commercialization Strategy </a:t>
            </a:r>
            <a:r>
              <a:rPr lang="en-US"/>
              <a:t>: Market analysis to identify target clients, pricing, and partners and product refinement on improve based on pilot feedback</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r>
              <a:rPr lang="en-US" b="1"/>
              <a:t>Scaling</a:t>
            </a:r>
            <a:r>
              <a:rPr lang="en-US"/>
              <a:t>  : Scale the system with new features and expand to international markets as the user base grows.</a:t>
            </a:r>
          </a:p>
        </p:txBody>
      </p:sp>
    </p:spTree>
    <p:extLst>
      <p:ext uri="{BB962C8B-B14F-4D97-AF65-F5344CB8AC3E}">
        <p14:creationId xmlns:p14="http://schemas.microsoft.com/office/powerpoint/2010/main" val="215047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304800" y="90366"/>
            <a:ext cx="5410200" cy="1154798"/>
            <a:chOff x="0" y="-38100"/>
            <a:chExt cx="3326311" cy="1255581"/>
          </a:xfrm>
          <a:solidFill>
            <a:srgbClr val="002060"/>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1447389" y="246730"/>
            <a:ext cx="7695377" cy="707886"/>
          </a:xfrm>
          <a:prstGeom prst="rect">
            <a:avLst/>
          </a:prstGeom>
          <a:noFill/>
        </p:spPr>
        <p:txBody>
          <a:bodyPr wrap="square">
            <a:spAutoFit/>
          </a:bodyPr>
          <a:lstStyle/>
          <a:p>
            <a:pPr algn="ctr"/>
            <a:r>
              <a:rPr lang="en-US" sz="4000" b="1">
                <a:solidFill>
                  <a:schemeClr val="bg1"/>
                </a:solidFill>
              </a:rPr>
              <a:t>Gantt Chart</a:t>
            </a:r>
          </a:p>
        </p:txBody>
      </p:sp>
      <p:pic>
        <p:nvPicPr>
          <p:cNvPr id="9" name="Picture 8" descr="A graph with a graph on it&#10;&#10;Description automatically generated with medium confidence">
            <a:extLst>
              <a:ext uri="{FF2B5EF4-FFF2-40B4-BE49-F238E27FC236}">
                <a16:creationId xmlns:a16="http://schemas.microsoft.com/office/drawing/2014/main" id="{59D9237B-A340-4863-E847-C7E1596F48CA}"/>
              </a:ext>
            </a:extLst>
          </p:cNvPr>
          <p:cNvPicPr>
            <a:picLocks noChangeAspect="1"/>
          </p:cNvPicPr>
          <p:nvPr/>
        </p:nvPicPr>
        <p:blipFill rotWithShape="1">
          <a:blip r:embed="rId2">
            <a:extLst>
              <a:ext uri="{28A0092B-C50C-407E-A947-70E740481C1C}">
                <a14:useLocalDpi xmlns:a14="http://schemas.microsoft.com/office/drawing/2010/main" val="0"/>
              </a:ext>
            </a:extLst>
          </a:blip>
          <a:srcRect l="10535" t="16453" r="9573" b="18062"/>
          <a:stretch/>
        </p:blipFill>
        <p:spPr>
          <a:xfrm>
            <a:off x="1295400" y="1219200"/>
            <a:ext cx="9448800" cy="5033772"/>
          </a:xfrm>
          <a:prstGeom prst="rect">
            <a:avLst/>
          </a:prstGeom>
        </p:spPr>
      </p:pic>
    </p:spTree>
    <p:extLst>
      <p:ext uri="{BB962C8B-B14F-4D97-AF65-F5344CB8AC3E}">
        <p14:creationId xmlns:p14="http://schemas.microsoft.com/office/powerpoint/2010/main" val="2644502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7D5BCE-5AA3-631A-2C19-DBDA3FD9E739}"/>
              </a:ext>
            </a:extLst>
          </p:cNvPr>
          <p:cNvSpPr txBox="1"/>
          <p:nvPr/>
        </p:nvSpPr>
        <p:spPr>
          <a:xfrm>
            <a:off x="-2514600" y="250772"/>
            <a:ext cx="9677400" cy="1323439"/>
          </a:xfrm>
          <a:prstGeom prst="rect">
            <a:avLst/>
          </a:prstGeom>
          <a:noFill/>
        </p:spPr>
        <p:txBody>
          <a:bodyPr wrap="square">
            <a:spAutoFit/>
          </a:bodyPr>
          <a:lstStyle/>
          <a:p>
            <a:pPr algn="ctr"/>
            <a:r>
              <a:rPr lang="en-US" sz="4000" b="1">
                <a:solidFill>
                  <a:srgbClr val="002060"/>
                </a:solidFill>
              </a:rPr>
              <a:t>Work Breakdown</a:t>
            </a:r>
          </a:p>
          <a:p>
            <a:pPr algn="ctr"/>
            <a:r>
              <a:rPr lang="en-US" sz="4000" b="1">
                <a:solidFill>
                  <a:srgbClr val="002060"/>
                </a:solidFill>
              </a:rPr>
              <a:t> Structure</a:t>
            </a:r>
          </a:p>
        </p:txBody>
      </p:sp>
      <p:pic>
        <p:nvPicPr>
          <p:cNvPr id="7" name="Picture 6" descr="A blue rectangular structure with white text&#10;&#10;Description automatically generated">
            <a:extLst>
              <a:ext uri="{FF2B5EF4-FFF2-40B4-BE49-F238E27FC236}">
                <a16:creationId xmlns:a16="http://schemas.microsoft.com/office/drawing/2014/main" id="{B42012DA-93D2-AF59-E171-3F34731F7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746" y="1574211"/>
            <a:ext cx="9919107" cy="4878204"/>
          </a:xfrm>
          <a:prstGeom prst="rect">
            <a:avLst/>
          </a:prstGeom>
        </p:spPr>
      </p:pic>
    </p:spTree>
    <p:extLst>
      <p:ext uri="{BB962C8B-B14F-4D97-AF65-F5344CB8AC3E}">
        <p14:creationId xmlns:p14="http://schemas.microsoft.com/office/powerpoint/2010/main" val="2879587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A1EB9955-5967-667B-C35E-EDDC8E4A8DC9}"/>
              </a:ext>
            </a:extLst>
          </p:cNvPr>
          <p:cNvSpPr txBox="1"/>
          <p:nvPr/>
        </p:nvSpPr>
        <p:spPr>
          <a:xfrm>
            <a:off x="533400" y="381000"/>
            <a:ext cx="3886200" cy="830997"/>
          </a:xfrm>
          <a:prstGeom prst="rect">
            <a:avLst/>
          </a:prstGeom>
          <a:noFill/>
        </p:spPr>
        <p:txBody>
          <a:bodyPr wrap="square" rtlCol="0">
            <a:spAutoFit/>
          </a:bodyPr>
          <a:lstStyle/>
          <a:p>
            <a:pPr algn="ctr"/>
            <a:r>
              <a:rPr lang="en-LK" sz="4800" b="1">
                <a:solidFill>
                  <a:srgbClr val="002060"/>
                </a:solidFill>
              </a:rPr>
              <a:t>References</a:t>
            </a:r>
          </a:p>
        </p:txBody>
      </p:sp>
      <p:sp>
        <p:nvSpPr>
          <p:cNvPr id="8" name="TextBox 8">
            <a:extLst>
              <a:ext uri="{FF2B5EF4-FFF2-40B4-BE49-F238E27FC236}">
                <a16:creationId xmlns:a16="http://schemas.microsoft.com/office/drawing/2014/main" id="{AA709DEE-9B7F-1A6D-B550-758C32685FDC}"/>
              </a:ext>
            </a:extLst>
          </p:cNvPr>
          <p:cNvSpPr txBox="1"/>
          <p:nvPr/>
        </p:nvSpPr>
        <p:spPr>
          <a:xfrm>
            <a:off x="990600" y="2002042"/>
            <a:ext cx="10189478" cy="4654736"/>
          </a:xfrm>
          <a:prstGeom prst="rect">
            <a:avLst/>
          </a:prstGeom>
        </p:spPr>
        <p:txBody>
          <a:bodyPr wrap="square" lIns="0" tIns="0" rIns="0" bIns="0" rtlCol="0" anchor="t">
            <a:spAutoFit/>
          </a:bodyPr>
          <a:lstStyle/>
          <a:p>
            <a:pPr marL="171450" indent="-171450">
              <a:lnSpc>
                <a:spcPts val="1400"/>
              </a:lnSpc>
              <a:buFont typeface="Wingdings" panose="05000000000000000000" pitchFamily="2" charset="2"/>
              <a:buChar char="v"/>
            </a:pPr>
            <a:r>
              <a:rPr lang="en-US" sz="1400">
                <a:solidFill>
                  <a:srgbClr val="545454"/>
                </a:solidFill>
                <a:latin typeface="Montserrat"/>
              </a:rPr>
              <a:t>[1] Ani </a:t>
            </a:r>
            <a:r>
              <a:rPr lang="en-US" sz="1400" err="1">
                <a:solidFill>
                  <a:srgbClr val="545454"/>
                </a:solidFill>
                <a:latin typeface="Montserrat"/>
              </a:rPr>
              <a:t>Kannal</a:t>
            </a:r>
            <a:r>
              <a:rPr lang="en-US" sz="1400">
                <a:solidFill>
                  <a:srgbClr val="545454"/>
                </a:solidFill>
                <a:latin typeface="Montserrat"/>
              </a:rPr>
              <a:t>, “Solar Power Generation Data: Solar power generation and sensor data for two power plants”, Feb,2020, Available: </a:t>
            </a:r>
            <a:r>
              <a:rPr lang="en-US" sz="1400">
                <a:solidFill>
                  <a:srgbClr val="545454"/>
                </a:solidFill>
                <a:latin typeface="Montserrat"/>
                <a:hlinkClick r:id="rId2"/>
              </a:rPr>
              <a:t>https://www.kaggle.com/datasets/anikannal/solar-power-generation-data/data</a:t>
            </a:r>
            <a:r>
              <a:rPr lang="en-US" sz="1400">
                <a:solidFill>
                  <a:srgbClr val="545454"/>
                </a:solidFill>
                <a:latin typeface="Montserrat"/>
              </a:rPr>
              <a:t>.</a:t>
            </a: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 [2] </a:t>
            </a:r>
            <a:r>
              <a:rPr lang="en-US" sz="1400" err="1">
                <a:solidFill>
                  <a:srgbClr val="545454"/>
                </a:solidFill>
                <a:latin typeface="Montserrat"/>
              </a:rPr>
              <a:t>Meshva</a:t>
            </a:r>
            <a:r>
              <a:rPr lang="en-US" sz="1400">
                <a:solidFill>
                  <a:srgbClr val="545454"/>
                </a:solidFill>
                <a:latin typeface="Montserrat"/>
              </a:rPr>
              <a:t> , “Solar energy power generation dataset: Solar power generated from a solar plant”, May,2021, Available: </a:t>
            </a:r>
            <a:r>
              <a:rPr lang="en-US" sz="1400">
                <a:solidFill>
                  <a:srgbClr val="545454"/>
                </a:solidFill>
                <a:latin typeface="Montserrat"/>
                <a:hlinkClick r:id="rId3"/>
              </a:rPr>
              <a:t>https://www.kaggle.com/datasets/stucom/solar-energy-power-generation-dataset</a:t>
            </a:r>
            <a:r>
              <a:rPr lang="en-US" sz="1400">
                <a:solidFill>
                  <a:srgbClr val="545454"/>
                </a:solidFill>
                <a:latin typeface="Montserrat"/>
              </a:rPr>
              <a:t> .</a:t>
            </a: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Bold"/>
              </a:rPr>
              <a:t>[3]</a:t>
            </a:r>
            <a:r>
              <a:rPr lang="en-US" sz="1400">
                <a:solidFill>
                  <a:srgbClr val="545454"/>
                </a:solidFill>
                <a:latin typeface="Montserrat"/>
              </a:rPr>
              <a:t> UK Power Networks , “Photovoltaic (PV) Solar Panel Energy Generation data: UK Power Networks”, April,2022, Available: </a:t>
            </a:r>
            <a:r>
              <a:rPr lang="en-US" sz="1400">
                <a:solidFill>
                  <a:srgbClr val="545454"/>
                </a:solidFill>
                <a:latin typeface="Montserrat"/>
                <a:hlinkClick r:id="rId4"/>
              </a:rPr>
              <a:t>https://data.london.gov.uk/dataset/photovoltaic--pv--solar-panel-energy-generation-data</a:t>
            </a:r>
            <a:r>
              <a:rPr lang="en-US" sz="1400">
                <a:solidFill>
                  <a:srgbClr val="545454"/>
                </a:solidFill>
                <a:latin typeface="Montserrat"/>
              </a:rPr>
              <a:t> .</a:t>
            </a:r>
            <a:endParaRPr lang="en-US" sz="1400">
              <a:solidFill>
                <a:srgbClr val="545454"/>
              </a:solidFill>
              <a:latin typeface="Montserrat Bold"/>
            </a:endParaRP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[4] </a:t>
            </a:r>
            <a:r>
              <a:rPr lang="en-US" sz="1400" err="1">
                <a:solidFill>
                  <a:srgbClr val="545454"/>
                </a:solidFill>
                <a:latin typeface="Montserrat"/>
              </a:rPr>
              <a:t>Yingchen</a:t>
            </a:r>
            <a:r>
              <a:rPr lang="en-US" sz="1400">
                <a:solidFill>
                  <a:srgbClr val="545454"/>
                </a:solidFill>
                <a:latin typeface="Montserrat"/>
              </a:rPr>
              <a:t> Zhang (Manager, Sensing, Measurement, and Forecasting Group), “Solar Power Data for Integration Studies(NREL's Solar Power Data for Integration Studies are synthetic solar photovoltaic (PV) power plant data points for the United States representing the year 2006,” Jun. 2023, Available: </a:t>
            </a:r>
            <a:r>
              <a:rPr lang="en-US" sz="1400">
                <a:solidFill>
                  <a:srgbClr val="545454"/>
                </a:solidFill>
                <a:latin typeface="Montserrat"/>
                <a:hlinkClick r:id="rId5"/>
              </a:rPr>
              <a:t>https://www.nrel.gov/grid/solar-power-data.html</a:t>
            </a:r>
            <a:r>
              <a:rPr lang="en-US" sz="1400">
                <a:solidFill>
                  <a:srgbClr val="545454"/>
                </a:solidFill>
                <a:latin typeface="Montserrat"/>
              </a:rPr>
              <a:t> .</a:t>
            </a: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[5] Sheffield Solar , “</a:t>
            </a:r>
            <a:r>
              <a:rPr lang="en-US" sz="1400" err="1">
                <a:solidFill>
                  <a:srgbClr val="545454"/>
                </a:solidFill>
                <a:latin typeface="Montserrat"/>
              </a:rPr>
              <a:t>PV_Live:Live</a:t>
            </a:r>
            <a:r>
              <a:rPr lang="en-US" sz="1400">
                <a:solidFill>
                  <a:srgbClr val="545454"/>
                </a:solidFill>
                <a:latin typeface="Montserrat"/>
              </a:rPr>
              <a:t> PV generation,” 03 August. 2024, Available: </a:t>
            </a:r>
            <a:r>
              <a:rPr lang="en-US" sz="1400">
                <a:solidFill>
                  <a:srgbClr val="545454"/>
                </a:solidFill>
                <a:latin typeface="Montserrat"/>
                <a:hlinkClick r:id="rId6"/>
              </a:rPr>
              <a:t>https://www.solar.sheffield.ac.uk/pvlive/</a:t>
            </a:r>
            <a:r>
              <a:rPr lang="en-US" sz="1400">
                <a:solidFill>
                  <a:srgbClr val="545454"/>
                </a:solidFill>
                <a:latin typeface="Montserrat"/>
              </a:rPr>
              <a:t> .</a:t>
            </a:r>
          </a:p>
          <a:p>
            <a:pPr marL="171450" indent="-171450">
              <a:lnSpc>
                <a:spcPts val="1400"/>
              </a:lnSpc>
              <a:buFont typeface="Wingdings" panose="05000000000000000000" pitchFamily="2" charset="2"/>
              <a:buChar char="v"/>
            </a:pPr>
            <a:endParaRPr lang="en-US" sz="1400">
              <a:solidFill>
                <a:srgbClr val="545454"/>
              </a:solidFill>
              <a:latin typeface="Montserrat"/>
            </a:endParaRPr>
          </a:p>
          <a:p>
            <a:pPr marL="171450" indent="-171450">
              <a:lnSpc>
                <a:spcPts val="1400"/>
              </a:lnSpc>
              <a:buFont typeface="Wingdings" panose="05000000000000000000" pitchFamily="2" charset="2"/>
              <a:buChar char="v"/>
            </a:pPr>
            <a:r>
              <a:rPr lang="en-US" sz="1400">
                <a:solidFill>
                  <a:srgbClr val="545454"/>
                </a:solidFill>
                <a:latin typeface="Montserrat"/>
              </a:rPr>
              <a:t>[6] Nate Blair, Nicholas DiOrio, Janine </a:t>
            </a:r>
            <a:r>
              <a:rPr lang="en-US" sz="1400" err="1">
                <a:solidFill>
                  <a:srgbClr val="545454"/>
                </a:solidFill>
                <a:latin typeface="Montserrat"/>
              </a:rPr>
              <a:t>Freeman,Paul</a:t>
            </a:r>
            <a:r>
              <a:rPr lang="en-US" sz="1400">
                <a:solidFill>
                  <a:srgbClr val="545454"/>
                </a:solidFill>
                <a:latin typeface="Montserrat"/>
              </a:rPr>
              <a:t> Gilman, Steven </a:t>
            </a:r>
            <a:r>
              <a:rPr lang="en-US" sz="1400" err="1">
                <a:solidFill>
                  <a:srgbClr val="545454"/>
                </a:solidFill>
                <a:latin typeface="Montserrat"/>
              </a:rPr>
              <a:t>Janzou</a:t>
            </a:r>
            <a:r>
              <a:rPr lang="en-US" sz="1400">
                <a:solidFill>
                  <a:srgbClr val="545454"/>
                </a:solidFill>
                <a:latin typeface="Montserrat"/>
              </a:rPr>
              <a:t>, Ty </a:t>
            </a:r>
            <a:r>
              <a:rPr lang="en-US" sz="1400" err="1">
                <a:solidFill>
                  <a:srgbClr val="545454"/>
                </a:solidFill>
                <a:latin typeface="Montserrat"/>
              </a:rPr>
              <a:t>Neises</a:t>
            </a:r>
            <a:r>
              <a:rPr lang="en-US" sz="1400">
                <a:solidFill>
                  <a:srgbClr val="545454"/>
                </a:solidFill>
                <a:latin typeface="Montserrat"/>
              </a:rPr>
              <a:t>, and Michael </a:t>
            </a:r>
            <a:r>
              <a:rPr lang="en-US" sz="1400" err="1">
                <a:solidFill>
                  <a:srgbClr val="545454"/>
                </a:solidFill>
                <a:latin typeface="Montserrat"/>
              </a:rPr>
              <a:t>Wagne</a:t>
            </a:r>
            <a:r>
              <a:rPr lang="en-US" sz="1400">
                <a:solidFill>
                  <a:srgbClr val="545454"/>
                </a:solidFill>
                <a:latin typeface="Montserrat"/>
              </a:rPr>
              <a:t>, “System Advisor Model (SAM)</a:t>
            </a:r>
          </a:p>
          <a:p>
            <a:pPr marL="171450" indent="-171450">
              <a:lnSpc>
                <a:spcPts val="1400"/>
              </a:lnSpc>
              <a:buFont typeface="Wingdings" panose="05000000000000000000" pitchFamily="2" charset="2"/>
              <a:buChar char="v"/>
            </a:pPr>
            <a:r>
              <a:rPr lang="en-US" sz="1400">
                <a:solidFill>
                  <a:srgbClr val="545454"/>
                </a:solidFill>
                <a:latin typeface="Montserrat"/>
              </a:rPr>
              <a:t>General Description,” national laboratory of the U.S. Department of Energy Office of Energy Efficiency &amp; Renewable Energy Operated by the Alliance for Sustainable Energy, LLC, vol. 2017.9.5, TP-6A20-70414, May. 2020, </a:t>
            </a:r>
            <a:r>
              <a:rPr lang="en-US" sz="1400" err="1">
                <a:solidFill>
                  <a:srgbClr val="545454"/>
                </a:solidFill>
                <a:latin typeface="Montserrat"/>
              </a:rPr>
              <a:t>doi</a:t>
            </a:r>
            <a:r>
              <a:rPr lang="en-US" sz="1400">
                <a:solidFill>
                  <a:srgbClr val="545454"/>
                </a:solidFill>
                <a:latin typeface="Montserrat"/>
              </a:rPr>
              <a:t>: </a:t>
            </a:r>
            <a:r>
              <a:rPr lang="en-US" sz="1400">
                <a:solidFill>
                  <a:srgbClr val="545454"/>
                </a:solidFill>
                <a:latin typeface="Montserrat"/>
                <a:hlinkClick r:id="rId7"/>
              </a:rPr>
              <a:t>http://www.osti.gov/scitech</a:t>
            </a:r>
            <a:r>
              <a:rPr lang="en-US" sz="1400">
                <a:solidFill>
                  <a:srgbClr val="545454"/>
                </a:solidFill>
                <a:latin typeface="Montserrat"/>
              </a:rPr>
              <a:t> .</a:t>
            </a:r>
          </a:p>
          <a:p>
            <a:pPr>
              <a:lnSpc>
                <a:spcPts val="1400"/>
              </a:lnSpc>
            </a:pPr>
            <a:endParaRPr lang="en-US" sz="1400">
              <a:solidFill>
                <a:srgbClr val="545454"/>
              </a:solidFill>
              <a:latin typeface="Montserrat"/>
              <a:hlinkClick r:id="" action="ppaction://noaction"/>
            </a:endParaRPr>
          </a:p>
          <a:p>
            <a:pPr>
              <a:lnSpc>
                <a:spcPts val="1400"/>
              </a:lnSpc>
            </a:pPr>
            <a:endParaRPr lang="en-US" sz="1000">
              <a:solidFill>
                <a:srgbClr val="545454"/>
              </a:solidFill>
              <a:latin typeface="Montserrat"/>
              <a:hlinkClick r:id="" action="ppaction://noaction"/>
            </a:endParaRPr>
          </a:p>
          <a:p>
            <a:pPr>
              <a:lnSpc>
                <a:spcPts val="1400"/>
              </a:lnSpc>
            </a:pPr>
            <a:endParaRPr lang="en-US" sz="1000">
              <a:solidFill>
                <a:srgbClr val="545454"/>
              </a:solidFill>
              <a:latin typeface="Montserrat"/>
              <a:hlinkClick r:id="" action="ppaction://noaction"/>
            </a:endParaRPr>
          </a:p>
          <a:p>
            <a:pPr>
              <a:lnSpc>
                <a:spcPts val="1400"/>
              </a:lnSpc>
            </a:pPr>
            <a:endParaRPr lang="en-US" sz="1000">
              <a:solidFill>
                <a:srgbClr val="545454"/>
              </a:solidFill>
              <a:latin typeface="Montserrat"/>
            </a:endParaRPr>
          </a:p>
        </p:txBody>
      </p:sp>
    </p:spTree>
    <p:extLst>
      <p:ext uri="{BB962C8B-B14F-4D97-AF65-F5344CB8AC3E}">
        <p14:creationId xmlns:p14="http://schemas.microsoft.com/office/powerpoint/2010/main" val="3169959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40BAF941-3380-6F20-2EA9-7FFAB1BA7F17}"/>
              </a:ext>
            </a:extLst>
          </p:cNvPr>
          <p:cNvSpPr/>
          <p:nvPr/>
        </p:nvSpPr>
        <p:spPr>
          <a:xfrm>
            <a:off x="0" y="0"/>
            <a:ext cx="12209587" cy="61722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sp>
        <p:nvSpPr>
          <p:cNvPr id="6" name="TextBox 5">
            <a:extLst>
              <a:ext uri="{FF2B5EF4-FFF2-40B4-BE49-F238E27FC236}">
                <a16:creationId xmlns:a16="http://schemas.microsoft.com/office/drawing/2014/main" id="{5E0A63B9-4D90-7C58-7E49-15C2FB913011}"/>
              </a:ext>
            </a:extLst>
          </p:cNvPr>
          <p:cNvSpPr txBox="1"/>
          <p:nvPr/>
        </p:nvSpPr>
        <p:spPr>
          <a:xfrm>
            <a:off x="6096000" y="216932"/>
            <a:ext cx="3352800" cy="6336268"/>
          </a:xfrm>
          <a:prstGeom prst="rect">
            <a:avLst/>
          </a:prstGeom>
        </p:spPr>
        <p:txBody>
          <a:bodyPr lIns="50800" tIns="50800" rIns="50800" bIns="50800" rtlCol="0" anchor="ctr"/>
          <a:lstStyle/>
          <a:p>
            <a:pPr algn="ctr">
              <a:lnSpc>
                <a:spcPts val="2659"/>
              </a:lnSpc>
              <a:spcBef>
                <a:spcPct val="0"/>
              </a:spcBef>
            </a:pPr>
            <a:endParaRPr>
              <a:solidFill>
                <a:srgbClr val="ACA880"/>
              </a:solidFill>
            </a:endParaRPr>
          </a:p>
        </p:txBody>
      </p:sp>
      <p:sp>
        <p:nvSpPr>
          <p:cNvPr id="8" name="Freeform 4">
            <a:extLst>
              <a:ext uri="{FF2B5EF4-FFF2-40B4-BE49-F238E27FC236}">
                <a16:creationId xmlns:a16="http://schemas.microsoft.com/office/drawing/2014/main" id="{A99C5D24-7245-5B00-7D3B-B5A5D50B7DC0}"/>
              </a:ext>
            </a:extLst>
          </p:cNvPr>
          <p:cNvSpPr/>
          <p:nvPr/>
        </p:nvSpPr>
        <p:spPr>
          <a:xfrm>
            <a:off x="8229600" y="0"/>
            <a:ext cx="3979987" cy="6447296"/>
          </a:xfrm>
          <a:custGeom>
            <a:avLst/>
            <a:gdLst/>
            <a:ahLst/>
            <a:cxnLst/>
            <a:rect l="l" t="t" r="r" b="b"/>
            <a:pathLst>
              <a:path w="1301213" h="2709333">
                <a:moveTo>
                  <a:pt x="0" y="0"/>
                </a:moveTo>
                <a:lnTo>
                  <a:pt x="1301213" y="0"/>
                </a:lnTo>
                <a:lnTo>
                  <a:pt x="1301213" y="2709333"/>
                </a:lnTo>
                <a:lnTo>
                  <a:pt x="0" y="2709333"/>
                </a:lnTo>
                <a:close/>
              </a:path>
            </a:pathLst>
          </a:custGeom>
          <a:solidFill>
            <a:srgbClr val="002060"/>
          </a:solidFill>
        </p:spPr>
        <p:txBody>
          <a:bodyPr/>
          <a:lstStyle/>
          <a:p>
            <a:endParaRPr lang="en-LK"/>
          </a:p>
        </p:txBody>
      </p:sp>
      <p:sp>
        <p:nvSpPr>
          <p:cNvPr id="10" name="TextBox 16">
            <a:extLst>
              <a:ext uri="{FF2B5EF4-FFF2-40B4-BE49-F238E27FC236}">
                <a16:creationId xmlns:a16="http://schemas.microsoft.com/office/drawing/2014/main" id="{F8B0B6D5-6F34-15F0-125C-096255E7030E}"/>
              </a:ext>
            </a:extLst>
          </p:cNvPr>
          <p:cNvSpPr txBox="1"/>
          <p:nvPr/>
        </p:nvSpPr>
        <p:spPr>
          <a:xfrm>
            <a:off x="530835" y="4839"/>
            <a:ext cx="6063030" cy="913327"/>
          </a:xfrm>
          <a:prstGeom prst="rect">
            <a:avLst/>
          </a:prstGeom>
        </p:spPr>
        <p:txBody>
          <a:bodyPr wrap="square" lIns="0" tIns="0" rIns="0" bIns="0" rtlCol="0" anchor="t">
            <a:spAutoFit/>
          </a:bodyPr>
          <a:lstStyle/>
          <a:p>
            <a:pPr>
              <a:lnSpc>
                <a:spcPts val="8049"/>
              </a:lnSpc>
            </a:pPr>
            <a:r>
              <a:rPr lang="en-US" sz="4400" b="1">
                <a:solidFill>
                  <a:srgbClr val="002060"/>
                </a:solidFill>
                <a:latin typeface="Cambria (Body)"/>
              </a:rPr>
              <a:t>Research</a:t>
            </a:r>
            <a:r>
              <a:rPr lang="en-US" sz="4400" b="1">
                <a:solidFill>
                  <a:srgbClr val="4668A2"/>
                </a:solidFill>
                <a:latin typeface="Cambria (Body)"/>
              </a:rPr>
              <a:t> </a:t>
            </a:r>
            <a:r>
              <a:rPr lang="en-US" sz="4400" b="1">
                <a:solidFill>
                  <a:srgbClr val="002060"/>
                </a:solidFill>
                <a:latin typeface="Cambria (Body)"/>
              </a:rPr>
              <a:t>Question</a:t>
            </a:r>
            <a:endParaRPr lang="en-US" sz="4400" spc="272">
              <a:solidFill>
                <a:srgbClr val="002060"/>
              </a:solidFill>
              <a:latin typeface="Anton Bold"/>
            </a:endParaRPr>
          </a:p>
        </p:txBody>
      </p:sp>
      <p:sp>
        <p:nvSpPr>
          <p:cNvPr id="11" name="TextBox 10">
            <a:extLst>
              <a:ext uri="{FF2B5EF4-FFF2-40B4-BE49-F238E27FC236}">
                <a16:creationId xmlns:a16="http://schemas.microsoft.com/office/drawing/2014/main" id="{36248CF6-4B61-1EB7-616C-AB81CDCA20D9}"/>
              </a:ext>
            </a:extLst>
          </p:cNvPr>
          <p:cNvSpPr txBox="1"/>
          <p:nvPr/>
        </p:nvSpPr>
        <p:spPr>
          <a:xfrm>
            <a:off x="204385" y="1178137"/>
            <a:ext cx="7207348" cy="4195957"/>
          </a:xfrm>
          <a:prstGeom prst="rect">
            <a:avLst/>
          </a:prstGeom>
          <a:noFill/>
        </p:spPr>
        <p:txBody>
          <a:bodyPr wrap="square" rtlCol="0">
            <a:spAutoFit/>
          </a:bodyPr>
          <a:lstStyle/>
          <a:p>
            <a:pPr marL="342900" indent="-342900" algn="just">
              <a:lnSpc>
                <a:spcPct val="150000"/>
              </a:lnSpc>
              <a:buFont typeface="Wingdings" pitchFamily="2" charset="2"/>
              <a:buChar char="ü"/>
            </a:pPr>
            <a:r>
              <a:rPr lang="en-US">
                <a:solidFill>
                  <a:schemeClr val="tx1">
                    <a:lumMod val="85000"/>
                    <a:lumOff val="15000"/>
                  </a:schemeClr>
                </a:solidFill>
              </a:rPr>
              <a:t>Accurate, real-time cost and material estimates, considering local market variations and project specifics? </a:t>
            </a:r>
          </a:p>
          <a:p>
            <a:pPr marL="342900" indent="-342900" algn="just">
              <a:lnSpc>
                <a:spcPct val="150000"/>
              </a:lnSpc>
              <a:buFont typeface="Wingdings" pitchFamily="2" charset="2"/>
              <a:buChar char="ü"/>
            </a:pPr>
            <a:r>
              <a:rPr lang="en-US">
                <a:solidFill>
                  <a:schemeClr val="tx1">
                    <a:lumMod val="85000"/>
                    <a:lumOff val="15000"/>
                  </a:schemeClr>
                </a:solidFill>
              </a:rPr>
              <a:t>Recommend suitable materials using building plans and weather data, and what are the impacts on durability</a:t>
            </a:r>
          </a:p>
          <a:p>
            <a:pPr marL="342900" indent="-342900" algn="just">
              <a:lnSpc>
                <a:spcPct val="150000"/>
              </a:lnSpc>
              <a:buFont typeface="Wingdings" pitchFamily="2" charset="2"/>
              <a:buChar char="ü"/>
            </a:pPr>
            <a:r>
              <a:rPr lang="en-US">
                <a:solidFill>
                  <a:schemeClr val="tx1">
                    <a:lumMod val="85000"/>
                    <a:lumOff val="15000"/>
                  </a:schemeClr>
                </a:solidFill>
              </a:rPr>
              <a:t>What techniques can recommend optimal solar panel specifications and pricing based on energy consumption, location, and technology?</a:t>
            </a:r>
          </a:p>
          <a:p>
            <a:pPr marL="342900" indent="-342900" algn="just">
              <a:lnSpc>
                <a:spcPct val="150000"/>
              </a:lnSpc>
              <a:buFont typeface="Wingdings" pitchFamily="2" charset="2"/>
              <a:buChar char="ü"/>
            </a:pPr>
            <a:r>
              <a:rPr lang="en-US">
                <a:solidFill>
                  <a:schemeClr val="tx1">
                    <a:lumMod val="85000"/>
                    <a:lumOff val="15000"/>
                  </a:schemeClr>
                </a:solidFill>
              </a:rPr>
              <a:t>Learning tools improve communication between clients and architects, ensuring requirements are effectively incorporated into designs?</a:t>
            </a:r>
          </a:p>
          <a:p>
            <a:pPr marL="342900" indent="-342900" algn="just">
              <a:lnSpc>
                <a:spcPct val="150000"/>
              </a:lnSpc>
              <a:buFont typeface="Wingdings" pitchFamily="2" charset="2"/>
              <a:buChar char="ü"/>
            </a:pPr>
            <a:endParaRPr lang="en-US">
              <a:solidFill>
                <a:schemeClr val="tx1">
                  <a:lumMod val="85000"/>
                  <a:lumOff val="15000"/>
                </a:schemeClr>
              </a:solidFill>
            </a:endParaRPr>
          </a:p>
        </p:txBody>
      </p:sp>
      <p:pic>
        <p:nvPicPr>
          <p:cNvPr id="12" name="Picture 11" descr="A picture containing linedrawing">
            <a:extLst>
              <a:ext uri="{FF2B5EF4-FFF2-40B4-BE49-F238E27FC236}">
                <a16:creationId xmlns:a16="http://schemas.microsoft.com/office/drawing/2014/main" id="{DEB597AE-6A54-4F17-D5F4-99FAD8DFD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813" y="1193377"/>
            <a:ext cx="3774863" cy="3774863"/>
          </a:xfrm>
          <a:prstGeom prst="rect">
            <a:avLst/>
          </a:prstGeom>
          <a:noFill/>
        </p:spPr>
      </p:pic>
    </p:spTree>
    <p:extLst>
      <p:ext uri="{BB962C8B-B14F-4D97-AF65-F5344CB8AC3E}">
        <p14:creationId xmlns:p14="http://schemas.microsoft.com/office/powerpoint/2010/main" val="3098323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667000" y="2107253"/>
            <a:ext cx="6351151" cy="1093147"/>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94575" y="2366110"/>
            <a:ext cx="6096000" cy="646331"/>
          </a:xfrm>
          <a:prstGeom prst="rect">
            <a:avLst/>
          </a:prstGeom>
          <a:noFill/>
        </p:spPr>
        <p:txBody>
          <a:bodyPr wrap="square">
            <a:spAutoFit/>
          </a:bodyPr>
          <a:lstStyle/>
          <a:p>
            <a:pPr algn="ctr"/>
            <a:r>
              <a:rPr lang="en-US" sz="3600" b="1">
                <a:solidFill>
                  <a:schemeClr val="bg1"/>
                </a:solidFill>
              </a:rPr>
              <a:t>IT21188718 |R A Ahamed </a:t>
            </a:r>
            <a:endParaRPr lang="en-LK" sz="3600" b="1">
              <a:solidFill>
                <a:schemeClr val="bg1"/>
              </a:solidFill>
            </a:endParaRPr>
          </a:p>
        </p:txBody>
      </p:sp>
      <p:pic>
        <p:nvPicPr>
          <p:cNvPr id="3" name="Picture 2" descr="A person in a white shirt">
            <a:extLst>
              <a:ext uri="{FF2B5EF4-FFF2-40B4-BE49-F238E27FC236}">
                <a16:creationId xmlns:a16="http://schemas.microsoft.com/office/drawing/2014/main" id="{9750025E-2FC1-334F-85FC-411064D7FEE2}"/>
              </a:ext>
            </a:extLst>
          </p:cNvPr>
          <p:cNvPicPr>
            <a:picLocks noChangeAspect="1"/>
          </p:cNvPicPr>
          <p:nvPr/>
        </p:nvPicPr>
        <p:blipFill rotWithShape="1">
          <a:blip r:embed="rId2">
            <a:extLst>
              <a:ext uri="{28A0092B-C50C-407E-A947-70E740481C1C}">
                <a14:useLocalDpi xmlns:a14="http://schemas.microsoft.com/office/drawing/2010/main" val="0"/>
              </a:ext>
            </a:extLst>
          </a:blip>
          <a:srcRect r="7407"/>
          <a:stretch/>
        </p:blipFill>
        <p:spPr>
          <a:xfrm>
            <a:off x="8572500" y="585445"/>
            <a:ext cx="1905000" cy="199016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994D723C-6498-3C61-4A17-7590AB36F3BF}"/>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sp>
        <p:nvSpPr>
          <p:cNvPr id="9" name="Rectangle 8">
            <a:extLst>
              <a:ext uri="{FF2B5EF4-FFF2-40B4-BE49-F238E27FC236}">
                <a16:creationId xmlns:a16="http://schemas.microsoft.com/office/drawing/2014/main" id="{EA599757-28D3-B552-BA5C-4954F2EC5965}"/>
              </a:ext>
            </a:extLst>
          </p:cNvPr>
          <p:cNvSpPr/>
          <p:nvPr/>
        </p:nvSpPr>
        <p:spPr>
          <a:xfrm>
            <a:off x="38862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IT21158018</a:t>
            </a:r>
            <a:r>
              <a:rPr lang="en-US" sz="1800">
                <a:solidFill>
                  <a:schemeClr val="tx1"/>
                </a:solidFill>
              </a:rPr>
              <a:t>  |   </a:t>
            </a:r>
            <a:r>
              <a:rPr lang="en-US">
                <a:solidFill>
                  <a:schemeClr val="tx1"/>
                </a:solidFill>
              </a:rPr>
              <a:t>R A AHAMED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674854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C5702163-E0F8-540E-59DF-5C564CCFA6E3}"/>
              </a:ext>
            </a:extLst>
          </p:cNvPr>
          <p:cNvSpPr/>
          <p:nvPr/>
        </p:nvSpPr>
        <p:spPr>
          <a:xfrm>
            <a:off x="-76200" y="-126106"/>
            <a:ext cx="12344400" cy="1036847"/>
          </a:xfrm>
          <a:custGeom>
            <a:avLst/>
            <a:gdLst/>
            <a:ahLst/>
            <a:cxnLst/>
            <a:rect l="l" t="t" r="r" b="b"/>
            <a:pathLst>
              <a:path w="3326311" h="1217481">
                <a:moveTo>
                  <a:pt x="0" y="0"/>
                </a:moveTo>
                <a:lnTo>
                  <a:pt x="3326311" y="0"/>
                </a:lnTo>
                <a:lnTo>
                  <a:pt x="3326311" y="1217481"/>
                </a:lnTo>
                <a:lnTo>
                  <a:pt x="0" y="1217481"/>
                </a:lnTo>
                <a:close/>
              </a:path>
            </a:pathLst>
          </a:custGeom>
          <a:solidFill>
            <a:srgbClr val="001D58"/>
          </a:solidFill>
        </p:spPr>
        <p:txBody>
          <a:bodyPr/>
          <a:lstStyle/>
          <a:p>
            <a:endParaRPr lang="en-LK"/>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795911" y="3717"/>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609600" y="1366769"/>
            <a:ext cx="10972800" cy="412446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p>
          <a:p>
            <a:pPr marL="800100" lvl="1" indent="-342900" algn="just">
              <a:lnSpc>
                <a:spcPct val="115000"/>
              </a:lnSpc>
              <a:spcAft>
                <a:spcPts val="800"/>
              </a:spcAft>
              <a:buFont typeface="Arial" panose="020B0604020202020204" pitchFamily="34" charset="0"/>
              <a:buChar char="•"/>
            </a:pPr>
            <a:r>
              <a:rPr lang="en-US" sz="2000"/>
              <a:t>Construction projects often have trouble estimating costs because material prices change and project needs are different.</a:t>
            </a:r>
          </a:p>
          <a:p>
            <a:pPr marL="800100" lvl="1" indent="-342900" algn="just">
              <a:lnSpc>
                <a:spcPct val="115000"/>
              </a:lnSpc>
              <a:spcAft>
                <a:spcPts val="800"/>
              </a:spcAft>
              <a:buFont typeface="Arial" panose="020B0604020202020204" pitchFamily="34" charset="0"/>
              <a:buChar char="•"/>
            </a:pPr>
            <a:r>
              <a:rPr lang="en-US" sz="2000"/>
              <a:t>Accurate and flexible estimation methods can greatly help with budgeting and planning for projects</a:t>
            </a:r>
            <a:r>
              <a:rPr lang="en-GB" sz="2000"/>
              <a:t>.</a:t>
            </a:r>
            <a:endParaRPr lang="en-US" sz="2000" kern="100">
              <a:effectLst/>
              <a:latin typeface="Aptos" panose="020B0004020202020204" pitchFamily="34" charset="0"/>
              <a:ea typeface="Aptos" panose="020B0004020202020204" pitchFamily="34" charset="0"/>
              <a:cs typeface="Latha" panose="020B0604020202020204" pitchFamily="34" charset="0"/>
            </a:endParaRPr>
          </a:p>
          <a:p>
            <a:pPr marR="0">
              <a:lnSpc>
                <a:spcPct val="115000"/>
              </a:lnSpc>
              <a:spcBef>
                <a:spcPts val="0"/>
              </a:spcBef>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GB" sz="2000"/>
              <a:t>Develop a system that uses machine learning to provide real-time construction cost and material estimations.</a:t>
            </a:r>
          </a:p>
          <a:p>
            <a:pPr marL="800100" lvl="1" indent="-342900" algn="just">
              <a:lnSpc>
                <a:spcPct val="115000"/>
              </a:lnSpc>
              <a:spcAft>
                <a:spcPts val="800"/>
              </a:spcAft>
              <a:buFont typeface="Arial" panose="020B0604020202020204" pitchFamily="34" charset="0"/>
              <a:buChar char="•"/>
            </a:pPr>
            <a:r>
              <a:rPr lang="en-US" sz="2000"/>
              <a:t>Use current market data and past trends to make sure the estimates are accurate and can adjust to changes.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66099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a:extLst>
              <a:ext uri="{FF2B5EF4-FFF2-40B4-BE49-F238E27FC236}">
                <a16:creationId xmlns:a16="http://schemas.microsoft.com/office/drawing/2014/main" id="{FB39C935-392E-B676-5CA7-EC8C076A38C2}"/>
              </a:ext>
            </a:extLst>
          </p:cNvPr>
          <p:cNvSpPr txBox="1"/>
          <p:nvPr/>
        </p:nvSpPr>
        <p:spPr>
          <a:xfrm>
            <a:off x="914400" y="918448"/>
            <a:ext cx="10363200" cy="1470025"/>
          </a:xfrm>
          <a:prstGeom prst="rect">
            <a:avLst/>
          </a:prstGeom>
        </p:spPr>
        <p:txBody>
          <a:bodyPr vert="horz" lIns="91440" tIns="45720" rIns="91440" bIns="45720" rtlCol="0" anchor="ctr">
            <a:normAutofit/>
          </a:bodyPr>
          <a:lstStyle/>
          <a:p>
            <a:pPr algn="ctr">
              <a:spcBef>
                <a:spcPct val="0"/>
              </a:spcBef>
              <a:spcAft>
                <a:spcPts val="600"/>
              </a:spcAft>
            </a:pPr>
            <a:r>
              <a:rPr lang="en-US" sz="4400" b="1" kern="1200">
                <a:solidFill>
                  <a:srgbClr val="4668A2"/>
                </a:solidFill>
                <a:latin typeface="Adobe Devanagari" pitchFamily="18" charset="0"/>
                <a:ea typeface="+mj-ea"/>
                <a:cs typeface="Adobe Devanagari" pitchFamily="18" charset="0"/>
              </a:rPr>
              <a:t>Research Problem</a:t>
            </a:r>
          </a:p>
        </p:txBody>
      </p:sp>
      <p:sp>
        <p:nvSpPr>
          <p:cNvPr id="7" name="TextBox 6">
            <a:extLst>
              <a:ext uri="{FF2B5EF4-FFF2-40B4-BE49-F238E27FC236}">
                <a16:creationId xmlns:a16="http://schemas.microsoft.com/office/drawing/2014/main" id="{374E35BA-A82C-BD8E-4827-33B2CBA5FA7C}"/>
              </a:ext>
            </a:extLst>
          </p:cNvPr>
          <p:cNvSpPr txBox="1"/>
          <p:nvPr/>
        </p:nvSpPr>
        <p:spPr>
          <a:xfrm>
            <a:off x="1828800" y="2388473"/>
            <a:ext cx="8534400" cy="1752600"/>
          </a:xfrm>
          <a:prstGeom prst="rect">
            <a:avLst/>
          </a:prstGeom>
        </p:spPr>
        <p:txBody>
          <a:bodyPr vert="horz" lIns="91440" tIns="45720" rIns="91440" bIns="45720" rtlCol="0">
            <a:normAutofit/>
          </a:bodyPr>
          <a:lstStyle/>
          <a:p>
            <a:pPr algn="just">
              <a:lnSpc>
                <a:spcPct val="90000"/>
              </a:lnSpc>
              <a:spcBef>
                <a:spcPct val="20000"/>
              </a:spcBef>
            </a:pPr>
            <a:r>
              <a:rPr lang="en-US" sz="2200" kern="1200">
                <a:latin typeface="+mn-lt"/>
                <a:ea typeface="+mn-ea"/>
                <a:cs typeface="+mn-cs"/>
              </a:rPr>
              <a:t>The construction industry still uses old methods for cost estimation, which often leads to mistakes and overspending. This project aims to use machine learning to improve cost predictions by adjusting them based on real-time data, fixing these problems.</a:t>
            </a:r>
          </a:p>
        </p:txBody>
      </p:sp>
    </p:spTree>
    <p:extLst>
      <p:ext uri="{BB962C8B-B14F-4D97-AF65-F5344CB8AC3E}">
        <p14:creationId xmlns:p14="http://schemas.microsoft.com/office/powerpoint/2010/main" val="3986381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831D0C-74D1-3D90-B006-0A5B35AB5A85}"/>
              </a:ext>
            </a:extLst>
          </p:cNvPr>
          <p:cNvSpPr txBox="1"/>
          <p:nvPr/>
        </p:nvSpPr>
        <p:spPr>
          <a:xfrm>
            <a:off x="4314093" y="0"/>
            <a:ext cx="3124200" cy="769441"/>
          </a:xfrm>
          <a:prstGeom prst="rect">
            <a:avLst/>
          </a:prstGeom>
          <a:noFill/>
        </p:spPr>
        <p:txBody>
          <a:bodyPr wrap="square">
            <a:spAutoFit/>
          </a:bodyPr>
          <a:lstStyle/>
          <a:p>
            <a:r>
              <a:rPr lang="en-LK" sz="4400" b="1">
                <a:solidFill>
                  <a:srgbClr val="4668A2"/>
                </a:solidFill>
              </a:rPr>
              <a:t>Objectives</a:t>
            </a:r>
          </a:p>
        </p:txBody>
      </p:sp>
      <p:sp>
        <p:nvSpPr>
          <p:cNvPr id="14" name="TextBox 13">
            <a:extLst>
              <a:ext uri="{FF2B5EF4-FFF2-40B4-BE49-F238E27FC236}">
                <a16:creationId xmlns:a16="http://schemas.microsoft.com/office/drawing/2014/main" id="{22750C41-6134-56B4-83C7-3EF5D47300DD}"/>
              </a:ext>
            </a:extLst>
          </p:cNvPr>
          <p:cNvSpPr txBox="1"/>
          <p:nvPr/>
        </p:nvSpPr>
        <p:spPr>
          <a:xfrm>
            <a:off x="232997" y="189064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Create a strong machine learning model that can predict construction costs and material needs accurately and adjust as needed.</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4668A2"/>
                </a:solidFill>
              </a:rPr>
              <a:t>Specific Objectives</a:t>
            </a:r>
          </a:p>
          <a:p>
            <a:pPr algn="just">
              <a:lnSpc>
                <a:spcPts val="3811"/>
              </a:lnSpc>
            </a:pPr>
            <a:endParaRPr lang="en-US" sz="2400" spc="-97">
              <a:solidFill>
                <a:srgbClr val="00949D"/>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744982"/>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Improve the model's ability to adjust to new data and make more accurate estimates as time goes on.</a:t>
            </a:r>
          </a:p>
          <a:p>
            <a:pPr marL="285750" marR="0" indent="-285750" algn="just">
              <a:lnSpc>
                <a:spcPct val="115000"/>
              </a:lnSpc>
              <a:spcBef>
                <a:spcPts val="0"/>
              </a:spcBef>
              <a:spcAft>
                <a:spcPts val="800"/>
              </a:spcAft>
              <a:buFont typeface="Arial" panose="020B0604020202020204" pitchFamily="34" charset="0"/>
              <a:buChar char="•"/>
            </a:pPr>
            <a:r>
              <a:rPr lang="en-US" sz="2000"/>
              <a:t>Create an easy-to-use interface where users can enter project details and get cost and material estimates.</a:t>
            </a:r>
          </a:p>
          <a:p>
            <a:pPr marL="285750" marR="0" indent="-285750" algn="just">
              <a:lnSpc>
                <a:spcPct val="115000"/>
              </a:lnSpc>
              <a:spcBef>
                <a:spcPts val="0"/>
              </a:spcBef>
              <a:spcAft>
                <a:spcPts val="800"/>
              </a:spcAft>
              <a:buFont typeface="Arial" panose="020B0604020202020204" pitchFamily="34" charset="0"/>
              <a:buChar char="•"/>
            </a:pPr>
            <a:r>
              <a:rPr lang="en-US" sz="2000"/>
              <a:t>Use past data to improve the model’s ability to make accurate predictions and respond to changes.</a:t>
            </a:r>
            <a:endParaRPr lang="en-LK" sz="1800">
              <a:solidFill>
                <a:srgbClr val="096A72"/>
              </a:solidFill>
            </a:endParaRPr>
          </a:p>
        </p:txBody>
      </p:sp>
      <p:sp>
        <p:nvSpPr>
          <p:cNvPr id="18" name="Freeform 21">
            <a:extLst>
              <a:ext uri="{FF2B5EF4-FFF2-40B4-BE49-F238E27FC236}">
                <a16:creationId xmlns:a16="http://schemas.microsoft.com/office/drawing/2014/main" id="{99F7408C-8779-7ADD-6372-CAF81D0D9292}"/>
              </a:ext>
            </a:extLst>
          </p:cNvPr>
          <p:cNvSpPr/>
          <p:nvPr/>
        </p:nvSpPr>
        <p:spPr>
          <a:xfrm>
            <a:off x="420100" y="1227378"/>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LK"/>
          </a:p>
        </p:txBody>
      </p:sp>
      <p:sp>
        <p:nvSpPr>
          <p:cNvPr id="19" name="TextBox 22">
            <a:extLst>
              <a:ext uri="{FF2B5EF4-FFF2-40B4-BE49-F238E27FC236}">
                <a16:creationId xmlns:a16="http://schemas.microsoft.com/office/drawing/2014/main" id="{489BA8EB-F727-64CB-AC90-4F5EEDED2BAF}"/>
              </a:ext>
            </a:extLst>
          </p:cNvPr>
          <p:cNvSpPr txBox="1"/>
          <p:nvPr/>
        </p:nvSpPr>
        <p:spPr>
          <a:xfrm>
            <a:off x="895085" y="1219200"/>
            <a:ext cx="1543315" cy="435440"/>
          </a:xfrm>
          <a:prstGeom prst="rect">
            <a:avLst/>
          </a:prstGeom>
        </p:spPr>
        <p:txBody>
          <a:bodyPr wrap="square" lIns="0" tIns="0" rIns="0" bIns="0" rtlCol="0" anchor="t">
            <a:spAutoFit/>
          </a:bodyPr>
          <a:lstStyle/>
          <a:p>
            <a:pPr algn="just">
              <a:lnSpc>
                <a:spcPts val="3811"/>
              </a:lnSpc>
            </a:pPr>
            <a:r>
              <a:rPr lang="en-US" sz="2400" b="1">
                <a:solidFill>
                  <a:srgbClr val="4668A2"/>
                </a:solidFill>
              </a:rPr>
              <a:t>Objectives</a:t>
            </a:r>
          </a:p>
        </p:txBody>
      </p:sp>
      <p:sp>
        <p:nvSpPr>
          <p:cNvPr id="26" name="TextBox 25">
            <a:extLst>
              <a:ext uri="{FF2B5EF4-FFF2-40B4-BE49-F238E27FC236}">
                <a16:creationId xmlns:a16="http://schemas.microsoft.com/office/drawing/2014/main" id="{D569EC22-68C4-E017-BDE0-A7F97F3BEF6F}"/>
              </a:ext>
            </a:extLst>
          </p:cNvPr>
          <p:cNvSpPr txBox="1"/>
          <p:nvPr/>
        </p:nvSpPr>
        <p:spPr>
          <a:xfrm>
            <a:off x="9177251" y="532015"/>
            <a:ext cx="184731" cy="369332"/>
          </a:xfrm>
          <a:prstGeom prst="rect">
            <a:avLst/>
          </a:prstGeom>
          <a:noFill/>
        </p:spPr>
        <p:txBody>
          <a:bodyPr wrap="none" rtlCol="0">
            <a:spAutoFit/>
          </a:bodyPr>
          <a:lstStyle/>
          <a:p>
            <a:endParaRPr lang="en-LK"/>
          </a:p>
        </p:txBody>
      </p:sp>
      <p:sp>
        <p:nvSpPr>
          <p:cNvPr id="27" name="TextBox 26">
            <a:extLst>
              <a:ext uri="{FF2B5EF4-FFF2-40B4-BE49-F238E27FC236}">
                <a16:creationId xmlns:a16="http://schemas.microsoft.com/office/drawing/2014/main" id="{7B6A65C0-84F3-535D-4CB6-0E89D8CA084E}"/>
              </a:ext>
            </a:extLst>
          </p:cNvPr>
          <p:cNvSpPr txBox="1"/>
          <p:nvPr/>
        </p:nvSpPr>
        <p:spPr>
          <a:xfrm>
            <a:off x="382385" y="5403273"/>
            <a:ext cx="184731" cy="369332"/>
          </a:xfrm>
          <a:prstGeom prst="rect">
            <a:avLst/>
          </a:prstGeom>
          <a:noFill/>
        </p:spPr>
        <p:txBody>
          <a:bodyPr wrap="none" rtlCol="0">
            <a:spAutoFit/>
          </a:bodyPr>
          <a:lstStyle/>
          <a:p>
            <a:endParaRPr lang="en-LK"/>
          </a:p>
        </p:txBody>
      </p:sp>
      <p:sp>
        <p:nvSpPr>
          <p:cNvPr id="28" name="TextBox 27">
            <a:extLst>
              <a:ext uri="{FF2B5EF4-FFF2-40B4-BE49-F238E27FC236}">
                <a16:creationId xmlns:a16="http://schemas.microsoft.com/office/drawing/2014/main" id="{0F05CAEC-5F01-18CE-8948-FE5B62D860D2}"/>
              </a:ext>
            </a:extLst>
          </p:cNvPr>
          <p:cNvSpPr txBox="1"/>
          <p:nvPr/>
        </p:nvSpPr>
        <p:spPr>
          <a:xfrm>
            <a:off x="1712422" y="4688378"/>
            <a:ext cx="184731" cy="369332"/>
          </a:xfrm>
          <a:prstGeom prst="rect">
            <a:avLst/>
          </a:prstGeom>
          <a:noFill/>
        </p:spPr>
        <p:txBody>
          <a:bodyPr wrap="none" rtlCol="0">
            <a:spAutoFit/>
          </a:bodyPr>
          <a:lstStyle/>
          <a:p>
            <a:endParaRPr lang="en-LK"/>
          </a:p>
        </p:txBody>
      </p:sp>
    </p:spTree>
    <p:extLst>
      <p:ext uri="{BB962C8B-B14F-4D97-AF65-F5344CB8AC3E}">
        <p14:creationId xmlns:p14="http://schemas.microsoft.com/office/powerpoint/2010/main" val="4179064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705239"/>
            <a:ext cx="10591800" cy="30092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b="1"/>
              <a:t>Lack of Dynamic Methods:</a:t>
            </a:r>
            <a:r>
              <a:rPr lang="en-US" sz="1600"/>
              <a:t> Current research does not offer flexible and adjustable methods for estimating construction costs and materials.</a:t>
            </a:r>
          </a:p>
          <a:p>
            <a:pPr marL="285750" indent="-285750" algn="just">
              <a:lnSpc>
                <a:spcPct val="150000"/>
              </a:lnSpc>
              <a:buFont typeface="Arial" panose="020B0604020202020204" pitchFamily="34" charset="0"/>
              <a:buChar char="•"/>
            </a:pPr>
            <a:r>
              <a:rPr lang="en-US" sz="1600" b="1"/>
              <a:t>Reliance on Static Data:</a:t>
            </a:r>
            <a:r>
              <a:rPr lang="en-US" sz="1600"/>
              <a:t> Existing methods often use fixed data, which doesn't consider real-time changes in material prices and labor costs.</a:t>
            </a:r>
          </a:p>
          <a:p>
            <a:pPr marL="285750" indent="-285750" algn="just">
              <a:lnSpc>
                <a:spcPct val="150000"/>
              </a:lnSpc>
              <a:buFont typeface="Arial" panose="020B0604020202020204" pitchFamily="34" charset="0"/>
              <a:buChar char="•"/>
            </a:pPr>
            <a:r>
              <a:rPr lang="en-US" sz="1600" b="1"/>
              <a:t>Need for Adaptive Approach:</a:t>
            </a:r>
            <a:r>
              <a:rPr lang="en-US" sz="1600"/>
              <a:t> There's a clear need for a more flexible, data-driven approach to overcome these issues.</a:t>
            </a:r>
          </a:p>
          <a:p>
            <a:pPr marL="285750" indent="-285750" algn="just">
              <a:lnSpc>
                <a:spcPct val="150000"/>
              </a:lnSpc>
              <a:buFont typeface="Arial" panose="020B0604020202020204" pitchFamily="34" charset="0"/>
              <a:buChar char="•"/>
            </a:pPr>
            <a:r>
              <a:rPr lang="en-US" sz="1600" b="1"/>
              <a:t>Proposed Solution:</a:t>
            </a:r>
            <a:r>
              <a:rPr lang="en-US" sz="1600"/>
              <a:t> This research proposes developing a system that uses machine learning algorithms to adjust cost estimates dynamically.</a:t>
            </a:r>
            <a:endParaRPr lang="en-US" sz="1600">
              <a:latin typeface="Aptos" panose="020B0004020202020204" pitchFamily="34" charset="0"/>
            </a:endParaRPr>
          </a:p>
        </p:txBody>
      </p:sp>
    </p:spTree>
    <p:extLst>
      <p:ext uri="{BB962C8B-B14F-4D97-AF65-F5344CB8AC3E}">
        <p14:creationId xmlns:p14="http://schemas.microsoft.com/office/powerpoint/2010/main" val="3967841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2819400" y="381000"/>
            <a:ext cx="6096000" cy="707886"/>
          </a:xfrm>
          <a:prstGeom prst="rect">
            <a:avLst/>
          </a:prstGeom>
          <a:noFill/>
        </p:spPr>
        <p:txBody>
          <a:bodyPr wrap="square">
            <a:spAutoFit/>
          </a:bodyPr>
          <a:lstStyle/>
          <a:p>
            <a:pPr algn="ctr"/>
            <a:r>
              <a:rPr lang="en-US" sz="4000" b="1">
                <a:solidFill>
                  <a:schemeClr val="bg1"/>
                </a:solidFill>
              </a:rPr>
              <a:t>Component  Diagram</a:t>
            </a:r>
          </a:p>
        </p:txBody>
      </p:sp>
      <p:pic>
        <p:nvPicPr>
          <p:cNvPr id="7" name="Picture 6" descr="A diagram of a process">
            <a:extLst>
              <a:ext uri="{FF2B5EF4-FFF2-40B4-BE49-F238E27FC236}">
                <a16:creationId xmlns:a16="http://schemas.microsoft.com/office/drawing/2014/main" id="{780AF0BD-470A-D656-377C-689AC17E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10820400" cy="4240244"/>
          </a:xfrm>
          <a:prstGeom prst="rect">
            <a:avLst/>
          </a:prstGeom>
        </p:spPr>
      </p:pic>
    </p:spTree>
    <p:extLst>
      <p:ext uri="{BB962C8B-B14F-4D97-AF65-F5344CB8AC3E}">
        <p14:creationId xmlns:p14="http://schemas.microsoft.com/office/powerpoint/2010/main" val="2707669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1D5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180674" y="685800"/>
            <a:ext cx="7600274" cy="2646878"/>
          </a:xfrm>
          <a:prstGeom prst="rect">
            <a:avLst/>
          </a:prstGeom>
          <a:noFill/>
        </p:spPr>
        <p:txBody>
          <a:bodyPr wrap="square" rtlCol="0">
            <a:spAutoFit/>
          </a:bodyPr>
          <a:lstStyle/>
          <a:p>
            <a:r>
              <a:rPr lang="en-US" sz="2400"/>
              <a:t>Technologies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GB" sz="2000" b="1"/>
              <a:t>Machine Learning:</a:t>
            </a:r>
            <a:r>
              <a:rPr lang="en-GB" sz="2000"/>
              <a:t> Enhance predictive accuracy and adaptability.</a:t>
            </a:r>
          </a:p>
          <a:p>
            <a:pPr marL="342900" indent="-342900">
              <a:buFont typeface="Arial" panose="020B0604020202020204" pitchFamily="34" charset="0"/>
              <a:buChar char="•"/>
            </a:pPr>
            <a:r>
              <a:rPr lang="en-GB" sz="2000" b="1"/>
              <a:t>Python:</a:t>
            </a:r>
            <a:r>
              <a:rPr lang="en-GB" sz="2000"/>
              <a:t> For backend development and model implementation.</a:t>
            </a:r>
          </a:p>
          <a:p>
            <a:pPr marL="342900" indent="-342900">
              <a:buFont typeface="Arial" panose="020B0604020202020204" pitchFamily="34" charset="0"/>
              <a:buChar char="•"/>
            </a:pPr>
            <a:r>
              <a:rPr lang="en-GB" sz="2000" b="1"/>
              <a:t>MongoDB:</a:t>
            </a:r>
            <a:r>
              <a:rPr lang="en-GB" sz="2000"/>
              <a:t> To store and manage dynamic data inputs and outputs.</a:t>
            </a:r>
          </a:p>
          <a:p>
            <a:endParaRPr lang="en-US"/>
          </a:p>
        </p:txBody>
      </p:sp>
      <p:sp>
        <p:nvSpPr>
          <p:cNvPr id="16" name="TextBox 15">
            <a:extLst>
              <a:ext uri="{FF2B5EF4-FFF2-40B4-BE49-F238E27FC236}">
                <a16:creationId xmlns:a16="http://schemas.microsoft.com/office/drawing/2014/main" id="{0453FA29-EEB9-D584-27F0-86D16F3ABD97}"/>
              </a:ext>
            </a:extLst>
          </p:cNvPr>
          <p:cNvSpPr txBox="1"/>
          <p:nvPr/>
        </p:nvSpPr>
        <p:spPr>
          <a:xfrm>
            <a:off x="3243864" y="3803273"/>
            <a:ext cx="8871936" cy="1692771"/>
          </a:xfrm>
          <a:prstGeom prst="rect">
            <a:avLst/>
          </a:prstGeom>
          <a:noFill/>
        </p:spPr>
        <p:txBody>
          <a:bodyPr wrap="square" rtlCol="0">
            <a:spAutoFit/>
          </a:bodyPr>
          <a:lstStyle/>
          <a:p>
            <a:r>
              <a:rPr lang="en-US" sz="2400"/>
              <a:t>Algorithms</a:t>
            </a:r>
            <a:endParaRPr lang="en-US"/>
          </a:p>
          <a:p>
            <a:endParaRPr lang="en-GB" sz="2000" b="1"/>
          </a:p>
          <a:p>
            <a:pPr marL="342900" indent="-342900">
              <a:buFont typeface="Arial" panose="020B0604020202020204" pitchFamily="34" charset="0"/>
              <a:buChar char="•"/>
            </a:pPr>
            <a:r>
              <a:rPr lang="en-GB" sz="2000" b="1"/>
              <a:t>Linear Regression:</a:t>
            </a:r>
            <a:r>
              <a:rPr lang="en-GB" sz="2000"/>
              <a:t> To predict costs based on various inputs.</a:t>
            </a:r>
          </a:p>
          <a:p>
            <a:pPr marL="342900" indent="-342900">
              <a:buFont typeface="Arial" panose="020B0604020202020204" pitchFamily="34" charset="0"/>
              <a:buChar char="•"/>
            </a:pPr>
            <a:r>
              <a:rPr lang="en-GB" sz="2000" b="1"/>
              <a:t>Clustering Algorithms:</a:t>
            </a:r>
            <a:r>
              <a:rPr lang="en-GB" sz="2000"/>
              <a:t> To categorize materials and associated costs for better estimation.</a:t>
            </a:r>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857148" y="117923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02" y="2973407"/>
            <a:ext cx="1493739" cy="1295400"/>
          </a:xfrm>
          <a:prstGeom prst="rect">
            <a:avLst/>
          </a:prstGeom>
        </p:spPr>
      </p:pic>
    </p:spTree>
    <p:extLst>
      <p:ext uri="{BB962C8B-B14F-4D97-AF65-F5344CB8AC3E}">
        <p14:creationId xmlns:p14="http://schemas.microsoft.com/office/powerpoint/2010/main" val="2944135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64402"/>
            <a:ext cx="121920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304800" y="265093"/>
            <a:ext cx="12725400" cy="954107"/>
          </a:xfrm>
          <a:prstGeom prst="rect">
            <a:avLst/>
          </a:prstGeom>
          <a:noFill/>
        </p:spPr>
        <p:txBody>
          <a:bodyPr wrap="square">
            <a:spAutoFit/>
          </a:bodyPr>
          <a:lstStyle/>
          <a:p>
            <a:pPr algn="ctr"/>
            <a:r>
              <a:rPr lang="en-US" sz="2800" b="1">
                <a:solidFill>
                  <a:schemeClr val="bg1"/>
                </a:solidFill>
                <a:latin typeface="Open Sans Bold"/>
              </a:rPr>
              <a:t>The system, Personnel and Software specification requirements</a:t>
            </a:r>
          </a:p>
          <a:p>
            <a:pPr algn="ctr"/>
            <a:endParaRPr lang="en-US" sz="2800" b="1">
              <a:solidFill>
                <a:schemeClr val="bg1"/>
              </a:solidFill>
            </a:endParaRPr>
          </a:p>
        </p:txBody>
      </p:sp>
      <p:sp>
        <p:nvSpPr>
          <p:cNvPr id="8" name="TextBox 7">
            <a:extLst>
              <a:ext uri="{FF2B5EF4-FFF2-40B4-BE49-F238E27FC236}">
                <a16:creationId xmlns:a16="http://schemas.microsoft.com/office/drawing/2014/main" id="{BA858159-04C7-9D6B-EC43-9645DB2B1C0C}"/>
              </a:ext>
            </a:extLst>
          </p:cNvPr>
          <p:cNvSpPr txBox="1"/>
          <p:nvPr/>
        </p:nvSpPr>
        <p:spPr>
          <a:xfrm>
            <a:off x="381000" y="1467683"/>
            <a:ext cx="4572000" cy="5078313"/>
          </a:xfrm>
          <a:prstGeom prst="rect">
            <a:avLst/>
          </a:prstGeom>
          <a:noFill/>
        </p:spPr>
        <p:txBody>
          <a:bodyPr wrap="square" rtlCol="0">
            <a:spAutoFit/>
          </a:bodyPr>
          <a:lstStyle/>
          <a:p>
            <a:r>
              <a:rPr lang="en-US" sz="1800">
                <a:solidFill>
                  <a:srgbClr val="444F27"/>
                </a:solidFill>
                <a:latin typeface="Aptos" panose="020B0004020202020204" pitchFamily="34" charset="0"/>
              </a:rPr>
              <a:t>Functional Requirements</a:t>
            </a:r>
            <a:endParaRPr lang="en-GB" sz="1800" b="1"/>
          </a:p>
          <a:p>
            <a:pPr marL="285750" indent="-285750">
              <a:buFont typeface="Arial" panose="020B0604020202020204" pitchFamily="34" charset="0"/>
              <a:buChar char="•"/>
            </a:pPr>
            <a:r>
              <a:rPr lang="en-GB" sz="1800" b="1"/>
              <a:t>User-Friendly Interface for Data Input:</a:t>
            </a:r>
            <a:r>
              <a:rPr lang="en-GB" sz="1800"/>
              <a:t> Include forms to enter built-up area and estimated cost per square foot along with other project-specific details.</a:t>
            </a:r>
          </a:p>
          <a:p>
            <a:pPr marL="285750" indent="-285750">
              <a:buFont typeface="Arial" panose="020B0604020202020204" pitchFamily="34" charset="0"/>
              <a:buChar char="•"/>
            </a:pPr>
            <a:r>
              <a:rPr lang="en-GB" sz="1800" b="1"/>
              <a:t>Dashboard to Display Cost Breakdowns:</a:t>
            </a:r>
            <a:r>
              <a:rPr lang="en-GB" sz="1800"/>
              <a:t> Show detailed breakdowns of construction costs, material estimations, and potential savings.</a:t>
            </a:r>
          </a:p>
          <a:p>
            <a:pPr marL="285750" indent="-285750">
              <a:buFont typeface="Arial" panose="020B0604020202020204" pitchFamily="34" charset="0"/>
              <a:buChar char="•"/>
            </a:pPr>
            <a:r>
              <a:rPr lang="en-GB" sz="1800" b="1"/>
              <a:t>Real-Time Data Processing:</a:t>
            </a:r>
            <a:r>
              <a:rPr lang="en-GB" sz="1800"/>
              <a:t> Ability to handle real-time data for accurate and dynamic cost estimation.</a:t>
            </a:r>
          </a:p>
          <a:p>
            <a:pPr marL="285750" indent="-285750">
              <a:buFont typeface="Arial" panose="020B0604020202020204" pitchFamily="34" charset="0"/>
              <a:buChar char="•"/>
            </a:pPr>
            <a:r>
              <a:rPr lang="en-GB" sz="1800" b="1"/>
              <a:t>Machine Learning Model Implementation:</a:t>
            </a:r>
            <a:r>
              <a:rPr lang="en-GB" sz="1800"/>
              <a:t> Utilize regression models and other algorithms to predict and adjust construction costs based on historical data and ongoing market trends.</a:t>
            </a:r>
          </a:p>
        </p:txBody>
      </p:sp>
      <p:sp>
        <p:nvSpPr>
          <p:cNvPr id="13" name="TextBox 12">
            <a:extLst>
              <a:ext uri="{FF2B5EF4-FFF2-40B4-BE49-F238E27FC236}">
                <a16:creationId xmlns:a16="http://schemas.microsoft.com/office/drawing/2014/main" id="{D865FBDD-B1B5-F332-803D-B0B7E3DE3172}"/>
              </a:ext>
            </a:extLst>
          </p:cNvPr>
          <p:cNvSpPr txBox="1"/>
          <p:nvPr/>
        </p:nvSpPr>
        <p:spPr>
          <a:xfrm>
            <a:off x="152400" y="1017707"/>
            <a:ext cx="5486400" cy="738664"/>
          </a:xfrm>
          <a:prstGeom prst="rect">
            <a:avLst/>
          </a:prstGeom>
          <a:noFill/>
        </p:spPr>
        <p:txBody>
          <a:bodyPr wrap="square" rtlCol="0">
            <a:spAutoFit/>
          </a:bodyPr>
          <a:lstStyle/>
          <a:p>
            <a:r>
              <a:rPr lang="en-US" sz="2400" b="1"/>
              <a:t>Software Specification Requirement</a:t>
            </a:r>
          </a:p>
          <a:p>
            <a:endParaRPr lang="en-US"/>
          </a:p>
        </p:txBody>
      </p:sp>
      <p:sp>
        <p:nvSpPr>
          <p:cNvPr id="14" name="TextBox 13">
            <a:extLst>
              <a:ext uri="{FF2B5EF4-FFF2-40B4-BE49-F238E27FC236}">
                <a16:creationId xmlns:a16="http://schemas.microsoft.com/office/drawing/2014/main" id="{89BA72A3-19AC-B863-99D2-8042C6885D74}"/>
              </a:ext>
            </a:extLst>
          </p:cNvPr>
          <p:cNvSpPr txBox="1"/>
          <p:nvPr/>
        </p:nvSpPr>
        <p:spPr>
          <a:xfrm>
            <a:off x="5195455" y="1452587"/>
            <a:ext cx="5715000" cy="2782300"/>
          </a:xfrm>
          <a:prstGeom prst="rect">
            <a:avLst/>
          </a:prstGeom>
          <a:noFill/>
        </p:spPr>
        <p:txBody>
          <a:bodyPr wrap="square" rtlCol="0">
            <a:spAutoFit/>
          </a:bodyPr>
          <a:lstStyle/>
          <a:p>
            <a:r>
              <a:rPr lang="en-US" sz="1800">
                <a:solidFill>
                  <a:srgbClr val="444F27"/>
                </a:solidFill>
                <a:latin typeface="Aptos" panose="020B0004020202020204" pitchFamily="34" charset="0"/>
              </a:rPr>
              <a:t>Non-Functional Requirements</a:t>
            </a:r>
          </a:p>
          <a:p>
            <a:pPr marL="285750" indent="-285750">
              <a:buFont typeface="Arial" panose="020B0604020202020204" pitchFamily="34" charset="0"/>
              <a:buChar char="•"/>
            </a:pPr>
            <a:r>
              <a:rPr lang="en-GB" sz="1800" b="1"/>
              <a:t>Scalability:</a:t>
            </a:r>
            <a:r>
              <a:rPr lang="en-GB" sz="1800"/>
              <a:t> The system must efficiently handle large datasets and multiple user queries without performance degradation.</a:t>
            </a:r>
          </a:p>
          <a:p>
            <a:pPr marL="285750" indent="-285750">
              <a:buFont typeface="Arial" panose="020B0604020202020204" pitchFamily="34" charset="0"/>
              <a:buChar char="•"/>
            </a:pPr>
            <a:r>
              <a:rPr lang="en-GB" sz="1800" b="1"/>
              <a:t>Security:</a:t>
            </a:r>
            <a:r>
              <a:rPr lang="en-GB" sz="1800"/>
              <a:t> Ensure high levels of security to protect sensitive construction cost data and user inputs.</a:t>
            </a:r>
          </a:p>
          <a:p>
            <a:pPr marL="0" marR="0">
              <a:lnSpc>
                <a:spcPct val="115000"/>
              </a:lnSpc>
              <a:spcBef>
                <a:spcPts val="0"/>
              </a:spcBef>
              <a:spcAft>
                <a:spcPts val="800"/>
              </a:spcAft>
            </a:pPr>
            <a:r>
              <a:rPr lang="en-US" sz="1800" kern="100">
                <a:effectLst/>
                <a:ea typeface="Aptos" panose="020B0004020202020204" pitchFamily="34" charset="0"/>
                <a:cs typeface="Latha" panose="020B0604020202020204" pitchFamily="34" charset="0"/>
              </a:rPr>
              <a: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sp>
        <p:nvSpPr>
          <p:cNvPr id="15" name="TextBox 14">
            <a:extLst>
              <a:ext uri="{FF2B5EF4-FFF2-40B4-BE49-F238E27FC236}">
                <a16:creationId xmlns:a16="http://schemas.microsoft.com/office/drawing/2014/main" id="{0B1F2BAC-AE7A-A5D0-99ED-42A68BF9F4BE}"/>
              </a:ext>
            </a:extLst>
          </p:cNvPr>
          <p:cNvSpPr txBox="1"/>
          <p:nvPr/>
        </p:nvSpPr>
        <p:spPr>
          <a:xfrm>
            <a:off x="5334000" y="3466100"/>
            <a:ext cx="6629400" cy="2698687"/>
          </a:xfrm>
          <a:prstGeom prst="rect">
            <a:avLst/>
          </a:prstGeom>
          <a:noFill/>
        </p:spPr>
        <p:txBody>
          <a:bodyPr wrap="square" rtlCol="0">
            <a:spAutoFit/>
          </a:bodyPr>
          <a:lstStyle/>
          <a:p>
            <a:r>
              <a:rPr lang="en-US" sz="1800">
                <a:solidFill>
                  <a:srgbClr val="444F27"/>
                </a:solidFill>
                <a:latin typeface="Aptos" panose="020B0004020202020204" pitchFamily="34" charset="0"/>
              </a:rPr>
              <a:t>Required Data Set</a:t>
            </a:r>
          </a:p>
          <a:p>
            <a:pPr marL="285750" indent="-285750">
              <a:buFont typeface="Arial" panose="020B0604020202020204" pitchFamily="34" charset="0"/>
              <a:buChar char="•"/>
            </a:pPr>
            <a:endParaRPr lang="en-US" sz="1800">
              <a:solidFill>
                <a:srgbClr val="444F27"/>
              </a:solidFill>
              <a:latin typeface="Aptos" panose="020B0004020202020204" pitchFamily="34" charset="0"/>
            </a:endParaRPr>
          </a:p>
          <a:p>
            <a:pPr marL="465675" lvl="1" indent="-285750">
              <a:lnSpc>
                <a:spcPts val="2333"/>
              </a:lnSpc>
              <a:buFont typeface="Arial" panose="020B0604020202020204" pitchFamily="34" charset="0"/>
              <a:buChar char="•"/>
            </a:pPr>
            <a:r>
              <a:rPr lang="en-GB" sz="1800" b="1"/>
              <a:t>Historical Construction Cost Data:</a:t>
            </a:r>
            <a:r>
              <a:rPr lang="en-GB" sz="1800"/>
              <a:t> Gathered from past projects and standard construction cost databases.</a:t>
            </a:r>
          </a:p>
          <a:p>
            <a:pPr marL="465675" lvl="1" indent="-285750">
              <a:lnSpc>
                <a:spcPts val="2333"/>
              </a:lnSpc>
              <a:buFont typeface="Arial" panose="020B0604020202020204" pitchFamily="34" charset="0"/>
              <a:buChar char="•"/>
            </a:pPr>
            <a:r>
              <a:rPr lang="en-GB" sz="1800" b="1"/>
              <a:t>Real-Time Market Data:</a:t>
            </a:r>
            <a:r>
              <a:rPr lang="en-GB" sz="1800"/>
              <a:t> Use APIs to fetch current material costs and </a:t>
            </a:r>
            <a:r>
              <a:rPr lang="en-GB" sz="1800" err="1"/>
              <a:t>labor</a:t>
            </a:r>
            <a:r>
              <a:rPr lang="en-GB" sz="1800"/>
              <a:t> rates.</a:t>
            </a:r>
          </a:p>
          <a:p>
            <a:pPr marL="465675" lvl="1" indent="-285750">
              <a:lnSpc>
                <a:spcPts val="2333"/>
              </a:lnSpc>
              <a:buFont typeface="Arial" panose="020B0604020202020204" pitchFamily="34" charset="0"/>
              <a:buChar char="•"/>
            </a:pPr>
            <a:r>
              <a:rPr lang="en-GB" sz="1800" b="1"/>
              <a:t>User-Entered Project Details:</a:t>
            </a:r>
            <a:r>
              <a:rPr lang="en-GB" sz="1800"/>
              <a:t> Forms that capture detailed information about the construction project’s scope and specifications.</a:t>
            </a:r>
            <a:endParaRPr lang="en-US" sz="1800">
              <a:solidFill>
                <a:srgbClr val="545454"/>
              </a:solidFill>
              <a:latin typeface="Aptos" panose="020B0004020202020204" pitchFamily="34" charset="0"/>
            </a:endParaRPr>
          </a:p>
        </p:txBody>
      </p:sp>
      <p:pic>
        <p:nvPicPr>
          <p:cNvPr id="16" name="Picture 6">
            <a:extLst>
              <a:ext uri="{FF2B5EF4-FFF2-40B4-BE49-F238E27FC236}">
                <a16:creationId xmlns:a16="http://schemas.microsoft.com/office/drawing/2014/main" id="{41F4A408-3561-1BD3-B265-C56D89AFAB96}"/>
              </a:ext>
            </a:extLst>
          </p:cNvPr>
          <p:cNvPicPr>
            <a:picLocks noChangeAspect="1"/>
          </p:cNvPicPr>
          <p:nvPr/>
        </p:nvPicPr>
        <p:blipFill>
          <a:blip r:embed="rId2"/>
          <a:srcRect/>
          <a:stretch>
            <a:fillRect/>
          </a:stretch>
        </p:blipFill>
        <p:spPr>
          <a:xfrm>
            <a:off x="8243411" y="5947387"/>
            <a:ext cx="1586389" cy="613226"/>
          </a:xfrm>
          <a:prstGeom prst="rect">
            <a:avLst/>
          </a:prstGeom>
        </p:spPr>
      </p:pic>
    </p:spTree>
    <p:extLst>
      <p:ext uri="{BB962C8B-B14F-4D97-AF65-F5344CB8AC3E}">
        <p14:creationId xmlns:p14="http://schemas.microsoft.com/office/powerpoint/2010/main" val="2265158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18D58-47F8-280A-3D72-F1D9EF234E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0F4AD5-EE1D-D996-28AB-E00E5374539E}"/>
              </a:ext>
            </a:extLst>
          </p:cNvPr>
          <p:cNvSpPr txBox="1"/>
          <p:nvPr/>
        </p:nvSpPr>
        <p:spPr>
          <a:xfrm>
            <a:off x="0" y="381000"/>
            <a:ext cx="7315200" cy="1077218"/>
          </a:xfrm>
          <a:prstGeom prst="rect">
            <a:avLst/>
          </a:prstGeom>
          <a:noFill/>
        </p:spPr>
        <p:txBody>
          <a:bodyPr wrap="square">
            <a:spAutoFit/>
          </a:bodyPr>
          <a:lstStyle/>
          <a:p>
            <a:pPr algn="ctr"/>
            <a:r>
              <a:rPr lang="en-US" sz="3200" b="1">
                <a:solidFill>
                  <a:srgbClr val="002060"/>
                </a:solidFill>
              </a:rPr>
              <a:t>COMPLETION AND REMAINING WORKS</a:t>
            </a:r>
          </a:p>
        </p:txBody>
      </p:sp>
      <p:sp>
        <p:nvSpPr>
          <p:cNvPr id="8" name="TextBox 7">
            <a:extLst>
              <a:ext uri="{FF2B5EF4-FFF2-40B4-BE49-F238E27FC236}">
                <a16:creationId xmlns:a16="http://schemas.microsoft.com/office/drawing/2014/main" id="{5ECAE806-4E38-1B14-CB2A-C00FAD58E89E}"/>
              </a:ext>
            </a:extLst>
          </p:cNvPr>
          <p:cNvSpPr txBox="1"/>
          <p:nvPr/>
        </p:nvSpPr>
        <p:spPr>
          <a:xfrm>
            <a:off x="1219200" y="2209800"/>
            <a:ext cx="4419600" cy="1785104"/>
          </a:xfrm>
          <a:prstGeom prst="rect">
            <a:avLst/>
          </a:prstGeom>
          <a:noFill/>
        </p:spPr>
        <p:txBody>
          <a:bodyPr wrap="square" rtlCol="0">
            <a:spAutoFit/>
          </a:bodyPr>
          <a:lstStyle/>
          <a:p>
            <a:r>
              <a:rPr lang="en-US" sz="2000" b="1"/>
              <a:t>Completion of the Components</a:t>
            </a:r>
          </a:p>
          <a:p>
            <a:endParaRPr lang="en-US" b="1"/>
          </a:p>
          <a:p>
            <a:pPr marL="285750" indent="-285750">
              <a:buFont typeface="Wingdings" panose="05000000000000000000" pitchFamily="2" charset="2"/>
              <a:buChar char="ü"/>
            </a:pPr>
            <a:r>
              <a:rPr lang="en-US"/>
              <a:t>Data collection &amp; pre-processing</a:t>
            </a:r>
          </a:p>
          <a:p>
            <a:pPr marL="285750" indent="-285750">
              <a:buFont typeface="Wingdings" panose="05000000000000000000" pitchFamily="2" charset="2"/>
              <a:buChar char="ü"/>
            </a:pPr>
            <a:r>
              <a:rPr lang="en-US"/>
              <a:t>Train the model</a:t>
            </a:r>
          </a:p>
          <a:p>
            <a:pPr marL="285750" indent="-285750">
              <a:buFont typeface="Wingdings" panose="05000000000000000000" pitchFamily="2" charset="2"/>
              <a:buChar char="ü"/>
            </a:pPr>
            <a:r>
              <a:rPr lang="en-US"/>
              <a:t>Evaluate the model</a:t>
            </a:r>
          </a:p>
          <a:p>
            <a:pPr marL="285750" indent="-285750">
              <a:buFont typeface="Wingdings" panose="05000000000000000000" pitchFamily="2" charset="2"/>
              <a:buChar char="ü"/>
            </a:pPr>
            <a:endParaRPr lang="en-US"/>
          </a:p>
        </p:txBody>
      </p:sp>
      <p:sp>
        <p:nvSpPr>
          <p:cNvPr id="9" name="TextBox 8">
            <a:extLst>
              <a:ext uri="{FF2B5EF4-FFF2-40B4-BE49-F238E27FC236}">
                <a16:creationId xmlns:a16="http://schemas.microsoft.com/office/drawing/2014/main" id="{E14BA4C1-CDD0-A404-FD36-E52660E20FA6}"/>
              </a:ext>
            </a:extLst>
          </p:cNvPr>
          <p:cNvSpPr txBox="1"/>
          <p:nvPr/>
        </p:nvSpPr>
        <p:spPr>
          <a:xfrm>
            <a:off x="6553202" y="2142450"/>
            <a:ext cx="4419600" cy="1508105"/>
          </a:xfrm>
          <a:prstGeom prst="rect">
            <a:avLst/>
          </a:prstGeom>
          <a:noFill/>
        </p:spPr>
        <p:txBody>
          <a:bodyPr wrap="square" rtlCol="0">
            <a:spAutoFit/>
          </a:bodyPr>
          <a:lstStyle/>
          <a:p>
            <a:r>
              <a:rPr lang="en-US" sz="2000" b="1"/>
              <a:t>Remaining Implementations</a:t>
            </a:r>
          </a:p>
          <a:p>
            <a:endParaRPr lang="en-US" b="1"/>
          </a:p>
          <a:p>
            <a:pPr marL="285750" indent="-285750">
              <a:buFont typeface="Wingdings" panose="05000000000000000000" pitchFamily="2" charset="2"/>
              <a:buChar char="ü"/>
            </a:pPr>
            <a:r>
              <a:rPr lang="en-US"/>
              <a:t>Deploy to the cloud and integrate all four components together. </a:t>
            </a:r>
          </a:p>
          <a:p>
            <a:pPr marL="285750" indent="-285750">
              <a:buFont typeface="Wingdings" panose="05000000000000000000" pitchFamily="2" charset="2"/>
              <a:buChar char="ü"/>
            </a:pPr>
            <a:r>
              <a:rPr lang="en-US"/>
              <a:t>Frontend </a:t>
            </a:r>
          </a:p>
        </p:txBody>
      </p:sp>
      <p:sp>
        <p:nvSpPr>
          <p:cNvPr id="6" name="Chord 5">
            <a:extLst>
              <a:ext uri="{FF2B5EF4-FFF2-40B4-BE49-F238E27FC236}">
                <a16:creationId xmlns:a16="http://schemas.microsoft.com/office/drawing/2014/main" id="{2F2FF6B1-B40B-44FE-7DA2-1BBF3EC76C52}"/>
              </a:ext>
            </a:extLst>
          </p:cNvPr>
          <p:cNvSpPr>
            <a:spLocks noGrp="1" noRot="1" noMove="1" noResize="1" noEditPoints="1" noAdjustHandles="1" noChangeArrowheads="1" noChangeShapeType="1"/>
          </p:cNvSpPr>
          <p:nvPr/>
        </p:nvSpPr>
        <p:spPr>
          <a:xfrm rot="17416563">
            <a:off x="10155924" y="-454807"/>
            <a:ext cx="1295400" cy="1305818"/>
          </a:xfrm>
          <a:prstGeom prst="chord">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a16="http://schemas.microsoft.com/office/drawing/2014/main" id="{3FFDE8AA-6492-EE39-2531-2976F996DDB6}"/>
              </a:ext>
            </a:extLst>
          </p:cNvPr>
          <p:cNvSpPr>
            <a:spLocks noGrp="1" noRot="1" noMove="1" noResize="1" noEditPoints="1" noAdjustHandles="1" noChangeArrowheads="1" noChangeShapeType="1"/>
          </p:cNvSpPr>
          <p:nvPr/>
        </p:nvSpPr>
        <p:spPr>
          <a:xfrm rot="1383949">
            <a:off x="10747628" y="-111727"/>
            <a:ext cx="2188376" cy="2081873"/>
          </a:xfrm>
          <a:prstGeom prst="chor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8C5A8C1A-3730-943D-7692-7AFFEADE0AB9}"/>
              </a:ext>
            </a:extLst>
          </p:cNvPr>
          <p:cNvSpPr>
            <a:spLocks noGrp="1" noRot="1" noMove="1" noResize="1" noEditPoints="1" noAdjustHandles="1" noChangeArrowheads="1" noChangeShapeType="1"/>
          </p:cNvSpPr>
          <p:nvPr/>
        </p:nvSpPr>
        <p:spPr>
          <a:xfrm rot="16200000">
            <a:off x="11497813" y="6422"/>
            <a:ext cx="1538809" cy="1678365"/>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5794F93C-2D3B-E367-C9BF-2EDCC36BB5DA}"/>
              </a:ext>
            </a:extLst>
          </p:cNvPr>
          <p:cNvSpPr>
            <a:spLocks noGrp="1" noRot="1" noMove="1" noResize="1" noEditPoints="1" noAdjustHandles="1" noChangeArrowheads="1" noChangeShapeType="1"/>
          </p:cNvSpPr>
          <p:nvPr/>
        </p:nvSpPr>
        <p:spPr>
          <a:xfrm rot="10800000">
            <a:off x="10379444" y="-457199"/>
            <a:ext cx="848360" cy="802278"/>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581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9C36-8FE4-00B1-E471-90E8078EC7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BDB9D-91DC-E373-0499-8C3E68B12374}"/>
              </a:ext>
            </a:extLst>
          </p:cNvPr>
          <p:cNvSpPr txBox="1"/>
          <p:nvPr/>
        </p:nvSpPr>
        <p:spPr>
          <a:xfrm>
            <a:off x="1371600" y="228600"/>
            <a:ext cx="7315200" cy="584775"/>
          </a:xfrm>
          <a:prstGeom prst="rect">
            <a:avLst/>
          </a:prstGeom>
          <a:noFill/>
        </p:spPr>
        <p:txBody>
          <a:bodyPr wrap="square">
            <a:spAutoFit/>
          </a:bodyPr>
          <a:lstStyle/>
          <a:p>
            <a:pPr algn="ctr"/>
            <a:r>
              <a:rPr lang="en-US" sz="3200" b="1">
                <a:solidFill>
                  <a:srgbClr val="002060"/>
                </a:solidFill>
              </a:rPr>
              <a:t>Data Collection</a:t>
            </a:r>
          </a:p>
        </p:txBody>
      </p:sp>
      <p:pic>
        <p:nvPicPr>
          <p:cNvPr id="4" name="Picture 3" descr="A screenshot of a computer&#10;&#10;Description automatically generated">
            <a:extLst>
              <a:ext uri="{FF2B5EF4-FFF2-40B4-BE49-F238E27FC236}">
                <a16:creationId xmlns:a16="http://schemas.microsoft.com/office/drawing/2014/main" id="{BF6486DB-774B-2800-3702-93CD4E449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19200"/>
            <a:ext cx="9448800" cy="4997528"/>
          </a:xfrm>
          <a:prstGeom prst="rect">
            <a:avLst/>
          </a:prstGeom>
        </p:spPr>
      </p:pic>
    </p:spTree>
    <p:extLst>
      <p:ext uri="{BB962C8B-B14F-4D97-AF65-F5344CB8AC3E}">
        <p14:creationId xmlns:p14="http://schemas.microsoft.com/office/powerpoint/2010/main" val="3940904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2060"/>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solidFill>
                  <a:srgbClr val="002060"/>
                </a:solidFill>
              </a:endParaRPr>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solidFill>
                  <a:srgbClr val="002060"/>
                </a:solidFill>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191000" y="0"/>
            <a:ext cx="6324600" cy="769441"/>
          </a:xfrm>
          <a:prstGeom prst="rect">
            <a:avLst/>
          </a:prstGeom>
          <a:noFill/>
        </p:spPr>
        <p:txBody>
          <a:bodyPr wrap="square">
            <a:spAutoFit/>
          </a:bodyPr>
          <a:lstStyle/>
          <a:p>
            <a:r>
              <a:rPr lang="en-US" sz="4400">
                <a:solidFill>
                  <a:schemeClr val="bg1"/>
                </a:solidFill>
              </a:rPr>
              <a:t> </a:t>
            </a:r>
            <a:r>
              <a:rPr lang="en-LK" sz="4400">
                <a:solidFill>
                  <a:schemeClr val="bg1"/>
                </a:solidFill>
              </a:rPr>
              <a:t>Objec</a:t>
            </a:r>
            <a:r>
              <a:rPr lang="en-LK" sz="4400" b="1">
                <a:solidFill>
                  <a:srgbClr val="002060"/>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1177824"/>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1084033"/>
            <a:ext cx="2230115" cy="51616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4151895"/>
            <a:ext cx="5105400" cy="1200329"/>
          </a:xfrm>
          <a:prstGeom prst="rect">
            <a:avLst/>
          </a:prstGeom>
          <a:noFill/>
        </p:spPr>
        <p:txBody>
          <a:bodyPr wrap="square">
            <a:spAutoFit/>
          </a:bodyPr>
          <a:lstStyle/>
          <a:p>
            <a:pPr algn="just"/>
            <a:r>
              <a:rPr lang="en-US" sz="1800">
                <a:solidFill>
                  <a:schemeClr val="bg1"/>
                </a:solidFill>
              </a:rPr>
              <a:t>To develop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architectural design process</a:t>
            </a:r>
            <a:r>
              <a:rPr lang="en-US" sz="1800">
                <a:solidFill>
                  <a:schemeClr val="bg1"/>
                </a:solidFill>
              </a:rPr>
              <a:t> “Automated architectural plans”, </a:t>
            </a:r>
            <a:r>
              <a:rPr lang="en-US" sz="1800">
                <a:solidFill>
                  <a:schemeClr val="bg1"/>
                </a:solidFill>
                <a:effectLst/>
                <a:latin typeface="Calibri" panose="020F0502020204030204" pitchFamily="34" charset="0"/>
                <a:ea typeface="Times New Roman" panose="02020603050405020304" pitchFamily="18" charset="0"/>
                <a:cs typeface="Mangal" panose="02040503050203030202" pitchFamily="18" charset="0"/>
              </a:rPr>
              <a:t>developing a machine learning (ML) based system for automatic architecture planning</a:t>
            </a:r>
            <a:endParaRPr lang="en-US" sz="1800">
              <a:solidFill>
                <a:schemeClr val="bg1"/>
              </a:solidFill>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80956"/>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36087"/>
            <a:ext cx="3997415" cy="440313"/>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a:t>
            </a:r>
            <a:r>
              <a:rPr lang="en-US" sz="2400" b="1">
                <a:solidFill>
                  <a:srgbClr val="4668A2"/>
                </a:solidFill>
              </a:rPr>
              <a:t> </a:t>
            </a:r>
            <a:r>
              <a:rPr lang="en-US" sz="2400" b="1">
                <a:solidFill>
                  <a:srgbClr val="002060"/>
                </a:solidFill>
              </a:rPr>
              <a:t>Objectives</a:t>
            </a:r>
          </a:p>
        </p:txBody>
      </p:sp>
      <p:sp>
        <p:nvSpPr>
          <p:cNvPr id="20" name="TextBox 19">
            <a:extLst>
              <a:ext uri="{FF2B5EF4-FFF2-40B4-BE49-F238E27FC236}">
                <a16:creationId xmlns:a16="http://schemas.microsoft.com/office/drawing/2014/main" id="{B8BBAF12-34A9-FD5B-29C1-5CA8CB6612A0}"/>
              </a:ext>
            </a:extLst>
          </p:cNvPr>
          <p:cNvSpPr txBox="1"/>
          <p:nvPr/>
        </p:nvSpPr>
        <p:spPr>
          <a:xfrm>
            <a:off x="6065520" y="4183059"/>
            <a:ext cx="6096000" cy="1477328"/>
          </a:xfrm>
          <a:prstGeom prst="rect">
            <a:avLst/>
          </a:prstGeom>
          <a:noFill/>
        </p:spPr>
        <p:txBody>
          <a:bodyPr wrap="square">
            <a:spAutoFit/>
          </a:bodyPr>
          <a:lstStyle/>
          <a:p>
            <a:pPr marL="285750" indent="-285750" algn="just">
              <a:buFont typeface="Arial" panose="020B0604020202020204" pitchFamily="34" charset="0"/>
              <a:buChar char="•"/>
            </a:pPr>
            <a:r>
              <a:rPr lang="en-US"/>
              <a:t>To integrate data processing techniques to accurately interpret complex architectural and climatic information</a:t>
            </a:r>
            <a:endParaRPr lang="en-GB" sz="1800"/>
          </a:p>
          <a:p>
            <a:pPr marL="285750" indent="-285750" algn="just">
              <a:buFont typeface="Arial" panose="020B0604020202020204" pitchFamily="34" charset="0"/>
              <a:buChar char="•"/>
            </a:pPr>
            <a:r>
              <a:rPr lang="en-GB" sz="1800"/>
              <a:t>To ensure a user-friendly interface for widespread accessibility.</a:t>
            </a:r>
          </a:p>
          <a:p>
            <a:pPr marL="285750" indent="-285750" algn="just">
              <a:buFont typeface="Arial" panose="020B0604020202020204" pitchFamily="34" charset="0"/>
              <a:buChar char="•"/>
            </a:pPr>
            <a:r>
              <a:rPr lang="en-GB" sz="1800"/>
              <a:t>To </a:t>
            </a:r>
            <a:r>
              <a:rPr lang="en-US" sz="1800" kern="100">
                <a:effectLst/>
                <a:latin typeface="Aptos" panose="020B0004020202020204" pitchFamily="34" charset="0"/>
                <a:ea typeface="Aptos" panose="020B0004020202020204" pitchFamily="34" charset="0"/>
                <a:cs typeface="Latha" panose="020B0604020202020204" pitchFamily="34" charset="0"/>
              </a:rPr>
              <a:t>Maintain high performance and quick response   times</a:t>
            </a:r>
            <a:endParaRPr lang="en-LK" sz="1800"/>
          </a:p>
        </p:txBody>
      </p:sp>
      <p:pic>
        <p:nvPicPr>
          <p:cNvPr id="10" name="Graphic 9" descr="Target with solid fill">
            <a:extLst>
              <a:ext uri="{FF2B5EF4-FFF2-40B4-BE49-F238E27FC236}">
                <a16:creationId xmlns:a16="http://schemas.microsoft.com/office/drawing/2014/main" id="{33262B95-9D72-49D7-9B64-ECA29E02F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3685" y="1600200"/>
            <a:ext cx="2470153" cy="2470153"/>
          </a:xfrm>
          <a:prstGeom prst="rect">
            <a:avLst/>
          </a:prstGeom>
        </p:spPr>
      </p:pic>
      <p:pic>
        <p:nvPicPr>
          <p:cNvPr id="22" name="Graphic 21" descr="Presentation with checklist with solid fill">
            <a:extLst>
              <a:ext uri="{FF2B5EF4-FFF2-40B4-BE49-F238E27FC236}">
                <a16:creationId xmlns:a16="http://schemas.microsoft.com/office/drawing/2014/main" id="{3ABA9DBA-202E-70B6-9568-CCE2667C07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98595" y="1572531"/>
            <a:ext cx="2579364" cy="2579364"/>
          </a:xfrm>
          <a:prstGeom prst="rect">
            <a:avLst/>
          </a:prstGeom>
        </p:spPr>
      </p:pic>
    </p:spTree>
    <p:extLst>
      <p:ext uri="{BB962C8B-B14F-4D97-AF65-F5344CB8AC3E}">
        <p14:creationId xmlns:p14="http://schemas.microsoft.com/office/powerpoint/2010/main" val="3107090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CB71-61F1-06E6-1AE2-E86E13A1A76D}"/>
              </a:ext>
            </a:extLst>
          </p:cNvPr>
          <p:cNvSpPr>
            <a:spLocks noGrp="1"/>
          </p:cNvSpPr>
          <p:nvPr>
            <p:ph type="title"/>
          </p:nvPr>
        </p:nvSpPr>
        <p:spPr>
          <a:xfrm>
            <a:off x="304800" y="304800"/>
            <a:ext cx="11684000" cy="792162"/>
          </a:xfrm>
        </p:spPr>
        <p:txBody>
          <a:bodyPr anchor="ctr">
            <a:normAutofit/>
          </a:bodyPr>
          <a:lstStyle/>
          <a:p>
            <a:r>
              <a:rPr lang="en-US" b="1">
                <a:solidFill>
                  <a:schemeClr val="accent1">
                    <a:lumMod val="50000"/>
                  </a:schemeClr>
                </a:solidFill>
              </a:rPr>
              <a:t>Libraries Used</a:t>
            </a:r>
          </a:p>
        </p:txBody>
      </p:sp>
      <p:pic>
        <p:nvPicPr>
          <p:cNvPr id="4" name="Picture 3" descr="A screenshot of a computer program&#10;&#10;Description automatically generated">
            <a:extLst>
              <a:ext uri="{FF2B5EF4-FFF2-40B4-BE49-F238E27FC236}">
                <a16:creationId xmlns:a16="http://schemas.microsoft.com/office/drawing/2014/main" id="{1B5EF48E-9C75-F52F-F79E-4F96B0442356}"/>
              </a:ext>
            </a:extLst>
          </p:cNvPr>
          <p:cNvPicPr>
            <a:picLocks noChangeAspect="1"/>
          </p:cNvPicPr>
          <p:nvPr/>
        </p:nvPicPr>
        <p:blipFill>
          <a:blip r:embed="rId2"/>
          <a:stretch>
            <a:fillRect/>
          </a:stretch>
        </p:blipFill>
        <p:spPr>
          <a:xfrm>
            <a:off x="304800" y="1849756"/>
            <a:ext cx="11684000" cy="3768088"/>
          </a:xfrm>
          <a:prstGeom prst="rect">
            <a:avLst/>
          </a:prstGeom>
          <a:noFill/>
        </p:spPr>
      </p:pic>
    </p:spTree>
    <p:extLst>
      <p:ext uri="{BB962C8B-B14F-4D97-AF65-F5344CB8AC3E}">
        <p14:creationId xmlns:p14="http://schemas.microsoft.com/office/powerpoint/2010/main" val="2988597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2A26-F678-D832-10EF-66E3FDECABBA}"/>
              </a:ext>
            </a:extLst>
          </p:cNvPr>
          <p:cNvSpPr>
            <a:spLocks noGrp="1"/>
          </p:cNvSpPr>
          <p:nvPr>
            <p:ph type="title"/>
          </p:nvPr>
        </p:nvSpPr>
        <p:spPr>
          <a:xfrm>
            <a:off x="254000" y="392030"/>
            <a:ext cx="11684000" cy="792162"/>
          </a:xfrm>
        </p:spPr>
        <p:txBody>
          <a:bodyPr>
            <a:normAutofit/>
          </a:bodyPr>
          <a:lstStyle/>
          <a:p>
            <a:r>
              <a:rPr lang="en-US" sz="3200" b="1">
                <a:solidFill>
                  <a:schemeClr val="accent1">
                    <a:lumMod val="50000"/>
                  </a:schemeClr>
                </a:solidFill>
                <a:latin typeface="+mn-lt"/>
              </a:rPr>
              <a:t>Model Training &amp; Accuracy</a:t>
            </a:r>
          </a:p>
        </p:txBody>
      </p:sp>
      <p:pic>
        <p:nvPicPr>
          <p:cNvPr id="3" name="Picture 2">
            <a:extLst>
              <a:ext uri="{FF2B5EF4-FFF2-40B4-BE49-F238E27FC236}">
                <a16:creationId xmlns:a16="http://schemas.microsoft.com/office/drawing/2014/main" id="{DABCACAE-C9B3-012D-149B-46C3DF682BE7}"/>
              </a:ext>
            </a:extLst>
          </p:cNvPr>
          <p:cNvPicPr>
            <a:picLocks noChangeAspect="1"/>
          </p:cNvPicPr>
          <p:nvPr/>
        </p:nvPicPr>
        <p:blipFill>
          <a:blip r:embed="rId2"/>
          <a:stretch>
            <a:fillRect/>
          </a:stretch>
        </p:blipFill>
        <p:spPr>
          <a:xfrm>
            <a:off x="2438400" y="1868287"/>
            <a:ext cx="8072884" cy="4597683"/>
          </a:xfrm>
          <a:prstGeom prst="rect">
            <a:avLst/>
          </a:prstGeom>
        </p:spPr>
      </p:pic>
    </p:spTree>
    <p:extLst>
      <p:ext uri="{BB962C8B-B14F-4D97-AF65-F5344CB8AC3E}">
        <p14:creationId xmlns:p14="http://schemas.microsoft.com/office/powerpoint/2010/main" val="4182181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62CB621-9268-07FD-DB77-5283CBF76BFE}"/>
              </a:ext>
            </a:extLst>
          </p:cNvPr>
          <p:cNvSpPr>
            <a:spLocks noGrp="1"/>
          </p:cNvSpPr>
          <p:nvPr>
            <p:ph type="title"/>
          </p:nvPr>
        </p:nvSpPr>
        <p:spPr>
          <a:xfrm>
            <a:off x="304800" y="304800"/>
            <a:ext cx="11684000" cy="792162"/>
          </a:xfrm>
        </p:spPr>
        <p:txBody>
          <a:bodyPr>
            <a:normAutofit/>
          </a:bodyPr>
          <a:lstStyle/>
          <a:p>
            <a:r>
              <a:rPr lang="en-US" sz="3200" b="1">
                <a:solidFill>
                  <a:schemeClr val="accent1">
                    <a:lumMod val="50000"/>
                  </a:schemeClr>
                </a:solidFill>
                <a:latin typeface="+mn-lt"/>
              </a:rPr>
              <a:t>Correlation heatmap</a:t>
            </a:r>
          </a:p>
        </p:txBody>
      </p:sp>
      <p:pic>
        <p:nvPicPr>
          <p:cNvPr id="4" name="Picture 3" descr="A diagram of a heat map&#10;&#10;Description automatically generated">
            <a:extLst>
              <a:ext uri="{FF2B5EF4-FFF2-40B4-BE49-F238E27FC236}">
                <a16:creationId xmlns:a16="http://schemas.microsoft.com/office/drawing/2014/main" id="{FC8B619F-7A4D-5761-57FB-CCB94EE5D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905000"/>
            <a:ext cx="5562600" cy="4519612"/>
          </a:xfrm>
          <a:prstGeom prst="rect">
            <a:avLst/>
          </a:prstGeom>
          <a:noFill/>
        </p:spPr>
      </p:pic>
      <p:sp>
        <p:nvSpPr>
          <p:cNvPr id="5" name="TextBox 4">
            <a:extLst>
              <a:ext uri="{FF2B5EF4-FFF2-40B4-BE49-F238E27FC236}">
                <a16:creationId xmlns:a16="http://schemas.microsoft.com/office/drawing/2014/main" id="{69424060-4BB8-DFA7-8BF1-771017C7E6C7}"/>
              </a:ext>
            </a:extLst>
          </p:cNvPr>
          <p:cNvSpPr txBox="1"/>
          <p:nvPr/>
        </p:nvSpPr>
        <p:spPr>
          <a:xfrm>
            <a:off x="3276600" y="1230868"/>
            <a:ext cx="5943600" cy="369332"/>
          </a:xfrm>
          <a:prstGeom prst="rect">
            <a:avLst/>
          </a:prstGeom>
          <a:noFill/>
        </p:spPr>
        <p:txBody>
          <a:bodyPr wrap="square" rtlCol="0">
            <a:spAutoFit/>
          </a:bodyPr>
          <a:lstStyle/>
          <a:p>
            <a:r>
              <a:rPr lang="en-US"/>
              <a:t>Visualizes relationships between numerical columns.</a:t>
            </a:r>
          </a:p>
        </p:txBody>
      </p:sp>
    </p:spTree>
    <p:extLst>
      <p:ext uri="{BB962C8B-B14F-4D97-AF65-F5344CB8AC3E}">
        <p14:creationId xmlns:p14="http://schemas.microsoft.com/office/powerpoint/2010/main" val="1895395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5D29-7682-51D7-8360-54E399027DA6}"/>
              </a:ext>
            </a:extLst>
          </p:cNvPr>
          <p:cNvSpPr>
            <a:spLocks noGrp="1"/>
          </p:cNvSpPr>
          <p:nvPr>
            <p:ph type="title"/>
          </p:nvPr>
        </p:nvSpPr>
        <p:spPr>
          <a:xfrm>
            <a:off x="-304800" y="364175"/>
            <a:ext cx="11684000" cy="792162"/>
          </a:xfrm>
        </p:spPr>
        <p:txBody>
          <a:bodyPr>
            <a:normAutofit/>
          </a:bodyPr>
          <a:lstStyle/>
          <a:p>
            <a:r>
              <a:rPr lang="en-US" sz="3200" b="1">
                <a:solidFill>
                  <a:schemeClr val="accent1">
                    <a:lumMod val="50000"/>
                  </a:schemeClr>
                </a:solidFill>
                <a:latin typeface="+mn-lt"/>
              </a:rPr>
              <a:t>Distribution and boxplots</a:t>
            </a:r>
          </a:p>
        </p:txBody>
      </p:sp>
      <p:pic>
        <p:nvPicPr>
          <p:cNvPr id="3" name="Picture 2">
            <a:extLst>
              <a:ext uri="{FF2B5EF4-FFF2-40B4-BE49-F238E27FC236}">
                <a16:creationId xmlns:a16="http://schemas.microsoft.com/office/drawing/2014/main" id="{84370230-AB88-4FF9-20DD-5EB45AA9B0ED}"/>
              </a:ext>
            </a:extLst>
          </p:cNvPr>
          <p:cNvPicPr>
            <a:picLocks noChangeAspect="1"/>
          </p:cNvPicPr>
          <p:nvPr/>
        </p:nvPicPr>
        <p:blipFill>
          <a:blip r:embed="rId2"/>
          <a:stretch>
            <a:fillRect/>
          </a:stretch>
        </p:blipFill>
        <p:spPr>
          <a:xfrm>
            <a:off x="228600" y="1828800"/>
            <a:ext cx="4377307" cy="3615241"/>
          </a:xfrm>
          <a:prstGeom prst="rect">
            <a:avLst/>
          </a:prstGeom>
        </p:spPr>
      </p:pic>
      <p:pic>
        <p:nvPicPr>
          <p:cNvPr id="4" name="Picture 3">
            <a:extLst>
              <a:ext uri="{FF2B5EF4-FFF2-40B4-BE49-F238E27FC236}">
                <a16:creationId xmlns:a16="http://schemas.microsoft.com/office/drawing/2014/main" id="{1AC6FB6E-1274-C7E8-6D3D-F24BEDCFEFCC}"/>
              </a:ext>
            </a:extLst>
          </p:cNvPr>
          <p:cNvPicPr>
            <a:picLocks noChangeAspect="1"/>
          </p:cNvPicPr>
          <p:nvPr/>
        </p:nvPicPr>
        <p:blipFill>
          <a:blip r:embed="rId3"/>
          <a:stretch>
            <a:fillRect/>
          </a:stretch>
        </p:blipFill>
        <p:spPr>
          <a:xfrm>
            <a:off x="6096000" y="1780027"/>
            <a:ext cx="5084505" cy="3712786"/>
          </a:xfrm>
          <a:prstGeom prst="rect">
            <a:avLst/>
          </a:prstGeom>
        </p:spPr>
      </p:pic>
      <p:sp>
        <p:nvSpPr>
          <p:cNvPr id="5" name="TextBox 4">
            <a:extLst>
              <a:ext uri="{FF2B5EF4-FFF2-40B4-BE49-F238E27FC236}">
                <a16:creationId xmlns:a16="http://schemas.microsoft.com/office/drawing/2014/main" id="{47BA05A0-3326-4906-8127-306CF70FC6AB}"/>
              </a:ext>
            </a:extLst>
          </p:cNvPr>
          <p:cNvSpPr txBox="1"/>
          <p:nvPr/>
        </p:nvSpPr>
        <p:spPr>
          <a:xfrm>
            <a:off x="2667000" y="1278215"/>
            <a:ext cx="6400800" cy="369332"/>
          </a:xfrm>
          <a:prstGeom prst="rect">
            <a:avLst/>
          </a:prstGeom>
          <a:noFill/>
        </p:spPr>
        <p:txBody>
          <a:bodyPr wrap="square" rtlCol="0">
            <a:spAutoFit/>
          </a:bodyPr>
          <a:lstStyle/>
          <a:p>
            <a:r>
              <a:rPr lang="en-US"/>
              <a:t>Understands the spread and outliers of specific columns.</a:t>
            </a:r>
          </a:p>
        </p:txBody>
      </p:sp>
    </p:spTree>
    <p:extLst>
      <p:ext uri="{BB962C8B-B14F-4D97-AF65-F5344CB8AC3E}">
        <p14:creationId xmlns:p14="http://schemas.microsoft.com/office/powerpoint/2010/main" val="2896274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CABFC-133F-DC96-29BA-DDA8E9A12ED6}"/>
              </a:ext>
            </a:extLst>
          </p:cNvPr>
          <p:cNvSpPr>
            <a:spLocks noGrp="1"/>
          </p:cNvSpPr>
          <p:nvPr>
            <p:ph type="title"/>
          </p:nvPr>
        </p:nvSpPr>
        <p:spPr/>
        <p:txBody>
          <a:bodyPr>
            <a:normAutofit/>
          </a:bodyPr>
          <a:lstStyle/>
          <a:p>
            <a:r>
              <a:rPr lang="en-US" sz="2800">
                <a:solidFill>
                  <a:schemeClr val="accent1">
                    <a:lumMod val="50000"/>
                  </a:schemeClr>
                </a:solidFill>
                <a:latin typeface="+mn-lt"/>
              </a:rPr>
              <a:t>Predict construction costs for new inputs using the neural network.</a:t>
            </a:r>
          </a:p>
        </p:txBody>
      </p:sp>
      <p:pic>
        <p:nvPicPr>
          <p:cNvPr id="4" name="Picture 3">
            <a:extLst>
              <a:ext uri="{FF2B5EF4-FFF2-40B4-BE49-F238E27FC236}">
                <a16:creationId xmlns:a16="http://schemas.microsoft.com/office/drawing/2014/main" id="{AEA9C936-1467-A047-FB7E-0DD4137BDB43}"/>
              </a:ext>
            </a:extLst>
          </p:cNvPr>
          <p:cNvPicPr>
            <a:picLocks noChangeAspect="1"/>
          </p:cNvPicPr>
          <p:nvPr/>
        </p:nvPicPr>
        <p:blipFill>
          <a:blip r:embed="rId2"/>
          <a:stretch>
            <a:fillRect/>
          </a:stretch>
        </p:blipFill>
        <p:spPr>
          <a:xfrm>
            <a:off x="838200" y="1371600"/>
            <a:ext cx="4909082" cy="4758537"/>
          </a:xfrm>
          <a:prstGeom prst="rect">
            <a:avLst/>
          </a:prstGeom>
        </p:spPr>
      </p:pic>
      <p:pic>
        <p:nvPicPr>
          <p:cNvPr id="6" name="Picture 5">
            <a:extLst>
              <a:ext uri="{FF2B5EF4-FFF2-40B4-BE49-F238E27FC236}">
                <a16:creationId xmlns:a16="http://schemas.microsoft.com/office/drawing/2014/main" id="{B4FA4CE8-A35D-F611-CAC6-1C81049A2F6C}"/>
              </a:ext>
            </a:extLst>
          </p:cNvPr>
          <p:cNvPicPr>
            <a:picLocks noChangeAspect="1"/>
          </p:cNvPicPr>
          <p:nvPr/>
        </p:nvPicPr>
        <p:blipFill>
          <a:blip r:embed="rId3"/>
          <a:stretch>
            <a:fillRect/>
          </a:stretch>
        </p:blipFill>
        <p:spPr>
          <a:xfrm>
            <a:off x="5943600" y="1371600"/>
            <a:ext cx="5763801" cy="3886200"/>
          </a:xfrm>
          <a:prstGeom prst="rect">
            <a:avLst/>
          </a:prstGeom>
        </p:spPr>
      </p:pic>
    </p:spTree>
    <p:extLst>
      <p:ext uri="{BB962C8B-B14F-4D97-AF65-F5344CB8AC3E}">
        <p14:creationId xmlns:p14="http://schemas.microsoft.com/office/powerpoint/2010/main" val="516356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15CD7C27-A762-A064-B904-FC3E33ED2A44}"/>
              </a:ext>
            </a:extLst>
          </p:cNvPr>
          <p:cNvSpPr txBox="1"/>
          <p:nvPr/>
        </p:nvSpPr>
        <p:spPr>
          <a:xfrm>
            <a:off x="2438400" y="304800"/>
            <a:ext cx="7924801" cy="970372"/>
          </a:xfrm>
          <a:prstGeom prst="rect">
            <a:avLst/>
          </a:prstGeom>
          <a:solidFill>
            <a:srgbClr val="001D58"/>
          </a:solidFill>
        </p:spPr>
        <p:txBody>
          <a:bodyPr lIns="50800" tIns="50800" rIns="50800" bIns="50800" rtlCol="0" anchor="ctr"/>
          <a:lstStyle/>
          <a:p>
            <a:pPr algn="just"/>
            <a:endParaRPr lang="en-US" sz="1800"/>
          </a:p>
        </p:txBody>
      </p:sp>
      <p:sp>
        <p:nvSpPr>
          <p:cNvPr id="4" name="TextBox 3">
            <a:extLst>
              <a:ext uri="{FF2B5EF4-FFF2-40B4-BE49-F238E27FC236}">
                <a16:creationId xmlns:a16="http://schemas.microsoft.com/office/drawing/2014/main" id="{84376EE6-5D44-D817-E18F-E502F265701A}"/>
              </a:ext>
            </a:extLst>
          </p:cNvPr>
          <p:cNvSpPr txBox="1"/>
          <p:nvPr/>
        </p:nvSpPr>
        <p:spPr>
          <a:xfrm>
            <a:off x="1524000" y="1447800"/>
            <a:ext cx="9220200" cy="3416320"/>
          </a:xfrm>
          <a:prstGeom prst="rect">
            <a:avLst/>
          </a:prstGeom>
          <a:noFill/>
        </p:spPr>
        <p:txBody>
          <a:bodyPr wrap="square">
            <a:spAutoFit/>
          </a:bodyPr>
          <a:lstStyle/>
          <a:p>
            <a:pPr marL="285750" indent="-285750" algn="just">
              <a:buFont typeface="Wingdings" panose="05000000000000000000" pitchFamily="2" charset="2"/>
              <a:buChar char="v"/>
            </a:pPr>
            <a:r>
              <a:rPr lang="en-US" b="1"/>
              <a:t>Market Demand: </a:t>
            </a:r>
            <a:r>
              <a:rPr lang="en-US"/>
              <a:t>Identify the need for digital tools in construction.</a:t>
            </a:r>
          </a:p>
          <a:p>
            <a:pPr marL="285750" indent="-285750" algn="just">
              <a:buFont typeface="Wingdings" panose="05000000000000000000" pitchFamily="2" charset="2"/>
              <a:buChar char="v"/>
            </a:pPr>
            <a:endParaRPr lang="en-US"/>
          </a:p>
          <a:p>
            <a:pPr marL="285750" indent="-285750" algn="just">
              <a:buFont typeface="Wingdings" panose="05000000000000000000" pitchFamily="2" charset="2"/>
              <a:buChar char="v"/>
            </a:pPr>
            <a:r>
              <a:rPr lang="en-US" b="1"/>
              <a:t>Target Market: </a:t>
            </a:r>
            <a:r>
              <a:rPr lang="en-US"/>
              <a:t>Focus on construction companies, project firms, and government.</a:t>
            </a:r>
          </a:p>
          <a:p>
            <a:pPr marL="285750" indent="-285750" algn="just">
              <a:buFont typeface="Wingdings" panose="05000000000000000000" pitchFamily="2" charset="2"/>
              <a:buChar char="v"/>
            </a:pPr>
            <a:endParaRPr lang="en-US"/>
          </a:p>
          <a:p>
            <a:pPr marL="285750" indent="-285750" algn="just">
              <a:buFont typeface="Wingdings" panose="05000000000000000000" pitchFamily="2" charset="2"/>
              <a:buChar char="v"/>
            </a:pPr>
            <a:r>
              <a:rPr lang="en-US" b="1"/>
              <a:t>Pricing Structure: </a:t>
            </a:r>
            <a:r>
              <a:rPr lang="en-US"/>
              <a:t>Offer different pricing plans for various service levels.</a:t>
            </a:r>
            <a:br>
              <a:rPr lang="en-US"/>
            </a:br>
            <a:endParaRPr lang="en-US"/>
          </a:p>
          <a:p>
            <a:pPr marL="285750" indent="-285750" algn="just">
              <a:buFont typeface="Wingdings" panose="05000000000000000000" pitchFamily="2" charset="2"/>
              <a:buChar char="v"/>
            </a:pPr>
            <a:r>
              <a:rPr lang="en-US" b="1"/>
              <a:t>System Features: </a:t>
            </a:r>
            <a:r>
              <a:rPr lang="en-US"/>
              <a:t>Highlight real-time, accurate cost estimates.</a:t>
            </a:r>
          </a:p>
          <a:p>
            <a:pPr algn="just"/>
            <a:endParaRPr lang="en-US"/>
          </a:p>
          <a:p>
            <a:pPr marL="285750" indent="-285750" algn="just">
              <a:buFont typeface="Wingdings" panose="05000000000000000000" pitchFamily="2" charset="2"/>
              <a:buChar char="v"/>
            </a:pPr>
            <a:r>
              <a:rPr lang="en-US" b="1"/>
              <a:t>Revenue Models: </a:t>
            </a:r>
            <a:r>
              <a:rPr lang="en-US"/>
              <a:t>Generate income through subscriptions, services, and data analysis.</a:t>
            </a:r>
          </a:p>
          <a:p>
            <a:pPr algn="just"/>
            <a:endParaRPr lang="en-US"/>
          </a:p>
          <a:p>
            <a:pPr marL="285750" indent="-285750" algn="just">
              <a:buFont typeface="Wingdings" panose="05000000000000000000" pitchFamily="2" charset="2"/>
              <a:buChar char="v"/>
            </a:pPr>
            <a:r>
              <a:rPr lang="en-US" b="1"/>
              <a:t>Marketing and Distribution: </a:t>
            </a:r>
            <a:r>
              <a:rPr lang="en-US"/>
              <a:t>Create a strategy for wide market reach and long-term growth.</a:t>
            </a:r>
            <a:endParaRPr lang="en-US" sz="1800"/>
          </a:p>
        </p:txBody>
      </p:sp>
      <p:pic>
        <p:nvPicPr>
          <p:cNvPr id="5" name="Picture 4">
            <a:extLst>
              <a:ext uri="{FF2B5EF4-FFF2-40B4-BE49-F238E27FC236}">
                <a16:creationId xmlns:a16="http://schemas.microsoft.com/office/drawing/2014/main" id="{DBA73548-620E-30F1-B214-8B5ACA1E36DB}"/>
              </a:ext>
            </a:extLst>
          </p:cNvPr>
          <p:cNvPicPr>
            <a:picLocks noChangeAspect="1"/>
          </p:cNvPicPr>
          <p:nvPr/>
        </p:nvPicPr>
        <p:blipFill>
          <a:blip r:embed="rId2"/>
          <a:stretch>
            <a:fillRect/>
          </a:stretch>
        </p:blipFill>
        <p:spPr>
          <a:xfrm>
            <a:off x="3593375" y="304800"/>
            <a:ext cx="5005250" cy="1066892"/>
          </a:xfrm>
          <a:prstGeom prst="rect">
            <a:avLst/>
          </a:prstGeom>
        </p:spPr>
      </p:pic>
    </p:spTree>
    <p:extLst>
      <p:ext uri="{BB962C8B-B14F-4D97-AF65-F5344CB8AC3E}">
        <p14:creationId xmlns:p14="http://schemas.microsoft.com/office/powerpoint/2010/main" val="1913329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00200" y="140602"/>
            <a:ext cx="8686799"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2134423" y="435114"/>
            <a:ext cx="7695377" cy="707886"/>
          </a:xfrm>
          <a:prstGeom prst="rect">
            <a:avLst/>
          </a:prstGeom>
          <a:solidFill>
            <a:srgbClr val="001D58"/>
          </a:solidFill>
        </p:spPr>
        <p:txBody>
          <a:bodyPr wrap="square">
            <a:spAutoFit/>
          </a:bodyPr>
          <a:lstStyle/>
          <a:p>
            <a:pPr algn="ctr"/>
            <a:r>
              <a:rPr lang="en-US" sz="4000" b="1">
                <a:solidFill>
                  <a:schemeClr val="bg1"/>
                </a:solidFill>
              </a:rPr>
              <a:t>Gantt Chart</a:t>
            </a:r>
          </a:p>
        </p:txBody>
      </p:sp>
      <p:pic>
        <p:nvPicPr>
          <p:cNvPr id="7" name="Picture 6" descr="A graph with a diagram">
            <a:extLst>
              <a:ext uri="{FF2B5EF4-FFF2-40B4-BE49-F238E27FC236}">
                <a16:creationId xmlns:a16="http://schemas.microsoft.com/office/drawing/2014/main" id="{66DC6604-9407-ED62-6BAD-04BFCC992A21}"/>
              </a:ext>
            </a:extLst>
          </p:cNvPr>
          <p:cNvPicPr>
            <a:picLocks noChangeAspect="1"/>
          </p:cNvPicPr>
          <p:nvPr/>
        </p:nvPicPr>
        <p:blipFill rotWithShape="1">
          <a:blip r:embed="rId2">
            <a:extLst>
              <a:ext uri="{28A0092B-C50C-407E-A947-70E740481C1C}">
                <a14:useLocalDpi xmlns:a14="http://schemas.microsoft.com/office/drawing/2010/main" val="0"/>
              </a:ext>
            </a:extLst>
          </a:blip>
          <a:srcRect l="10499" t="15607" r="8516" b="15888"/>
          <a:stretch/>
        </p:blipFill>
        <p:spPr>
          <a:xfrm>
            <a:off x="1524000" y="1219200"/>
            <a:ext cx="9220200" cy="5273674"/>
          </a:xfrm>
          <a:prstGeom prst="rect">
            <a:avLst/>
          </a:prstGeom>
        </p:spPr>
      </p:pic>
    </p:spTree>
    <p:extLst>
      <p:ext uri="{BB962C8B-B14F-4D97-AF65-F5344CB8AC3E}">
        <p14:creationId xmlns:p14="http://schemas.microsoft.com/office/powerpoint/2010/main" val="4240845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A3EE00-CC23-157D-1305-F016952CCD35}"/>
              </a:ext>
            </a:extLst>
          </p:cNvPr>
          <p:cNvPicPr>
            <a:picLocks noChangeAspect="1"/>
          </p:cNvPicPr>
          <p:nvPr/>
        </p:nvPicPr>
        <p:blipFill rotWithShape="1">
          <a:blip r:embed="rId2">
            <a:extLst>
              <a:ext uri="{28A0092B-C50C-407E-A947-70E740481C1C}">
                <a14:useLocalDpi xmlns:a14="http://schemas.microsoft.com/office/drawing/2010/main" val="0"/>
              </a:ext>
            </a:extLst>
          </a:blip>
          <a:srcRect b="24904"/>
          <a:stretch/>
        </p:blipFill>
        <p:spPr>
          <a:xfrm>
            <a:off x="1524000" y="1219199"/>
            <a:ext cx="8991600" cy="5064235"/>
          </a:xfrm>
          <a:prstGeom prst="rect">
            <a:avLst/>
          </a:prstGeom>
        </p:spPr>
      </p:pic>
      <p:grpSp>
        <p:nvGrpSpPr>
          <p:cNvPr id="4" name="Group 8">
            <a:extLst>
              <a:ext uri="{FF2B5EF4-FFF2-40B4-BE49-F238E27FC236}">
                <a16:creationId xmlns:a16="http://schemas.microsoft.com/office/drawing/2014/main" id="{1F733FDB-43AC-9516-CC9F-7E0EEBDDA57F}"/>
              </a:ext>
            </a:extLst>
          </p:cNvPr>
          <p:cNvGrpSpPr/>
          <p:nvPr/>
        </p:nvGrpSpPr>
        <p:grpSpPr>
          <a:xfrm>
            <a:off x="1600200" y="0"/>
            <a:ext cx="8686799" cy="1154798"/>
            <a:chOff x="0" y="-38100"/>
            <a:chExt cx="3326311" cy="1255581"/>
          </a:xfrm>
          <a:solidFill>
            <a:srgbClr val="001D58"/>
          </a:solidFill>
        </p:grpSpPr>
        <p:sp>
          <p:nvSpPr>
            <p:cNvPr id="5" name="Freeform 9">
              <a:extLst>
                <a:ext uri="{FF2B5EF4-FFF2-40B4-BE49-F238E27FC236}">
                  <a16:creationId xmlns:a16="http://schemas.microsoft.com/office/drawing/2014/main" id="{4B8C7D89-A527-147E-8439-BF2ADEF1ADA0}"/>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0137ECF7-2034-945B-9CE9-110BE2C87A7F}"/>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10" name="TextBox 9">
            <a:extLst>
              <a:ext uri="{FF2B5EF4-FFF2-40B4-BE49-F238E27FC236}">
                <a16:creationId xmlns:a16="http://schemas.microsoft.com/office/drawing/2014/main" id="{9925AE2D-7665-C81E-20CF-765F5025DB59}"/>
              </a:ext>
            </a:extLst>
          </p:cNvPr>
          <p:cNvSpPr txBox="1"/>
          <p:nvPr/>
        </p:nvSpPr>
        <p:spPr>
          <a:xfrm>
            <a:off x="2743200" y="226546"/>
            <a:ext cx="6097554" cy="646331"/>
          </a:xfrm>
          <a:prstGeom prst="rect">
            <a:avLst/>
          </a:prstGeom>
          <a:noFill/>
        </p:spPr>
        <p:txBody>
          <a:bodyPr wrap="square">
            <a:spAutoFit/>
          </a:bodyPr>
          <a:lstStyle/>
          <a:p>
            <a:pPr algn="ctr"/>
            <a:r>
              <a:rPr lang="en-US" sz="3600" b="1">
                <a:solidFill>
                  <a:schemeClr val="bg1"/>
                </a:solidFill>
              </a:rPr>
              <a:t>Work Breakdown Structure</a:t>
            </a:r>
          </a:p>
        </p:txBody>
      </p:sp>
    </p:spTree>
    <p:extLst>
      <p:ext uri="{BB962C8B-B14F-4D97-AF65-F5344CB8AC3E}">
        <p14:creationId xmlns:p14="http://schemas.microsoft.com/office/powerpoint/2010/main" val="293117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752600" y="140602"/>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A1EB9955-5967-667B-C35E-EDDC8E4A8DC9}"/>
              </a:ext>
            </a:extLst>
          </p:cNvPr>
          <p:cNvSpPr txBox="1"/>
          <p:nvPr/>
        </p:nvSpPr>
        <p:spPr>
          <a:xfrm>
            <a:off x="4038600" y="381000"/>
            <a:ext cx="3886200" cy="830997"/>
          </a:xfrm>
          <a:prstGeom prst="rect">
            <a:avLst/>
          </a:prstGeom>
          <a:noFill/>
        </p:spPr>
        <p:txBody>
          <a:bodyPr wrap="square" rtlCol="0">
            <a:spAutoFit/>
          </a:bodyPr>
          <a:lstStyle/>
          <a:p>
            <a:pPr algn="ctr"/>
            <a:r>
              <a:rPr lang="en-LK" sz="4800" b="1">
                <a:solidFill>
                  <a:schemeClr val="bg1"/>
                </a:solidFill>
              </a:rPr>
              <a:t>References</a:t>
            </a:r>
          </a:p>
        </p:txBody>
      </p:sp>
      <p:sp>
        <p:nvSpPr>
          <p:cNvPr id="7" name="TextBox 6">
            <a:extLst>
              <a:ext uri="{FF2B5EF4-FFF2-40B4-BE49-F238E27FC236}">
                <a16:creationId xmlns:a16="http://schemas.microsoft.com/office/drawing/2014/main" id="{A30A2F4C-FF69-02A9-AF65-22F077E5830A}"/>
              </a:ext>
            </a:extLst>
          </p:cNvPr>
          <p:cNvSpPr txBox="1"/>
          <p:nvPr/>
        </p:nvSpPr>
        <p:spPr>
          <a:xfrm>
            <a:off x="886961" y="1752600"/>
            <a:ext cx="10238240" cy="3959033"/>
          </a:xfrm>
          <a:prstGeom prst="rect">
            <a:avLst/>
          </a:prstGeom>
        </p:spPr>
        <p:txBody>
          <a:bodyPr wrap="square" lIns="0" tIns="0" rIns="0" bIns="0" rtlCol="0" anchor="t">
            <a:spAutoFit/>
          </a:bodyPr>
          <a:lstStyle/>
          <a:p>
            <a:pPr>
              <a:lnSpc>
                <a:spcPts val="1400"/>
              </a:lnSpc>
            </a:pPr>
            <a:r>
              <a:rPr lang="en-US" sz="1600">
                <a:solidFill>
                  <a:srgbClr val="545454"/>
                </a:solidFill>
                <a:latin typeface="+mj-lt"/>
              </a:rPr>
              <a:t>[1] </a:t>
            </a:r>
            <a:r>
              <a:rPr lang="en-US" sz="1600" err="1">
                <a:solidFill>
                  <a:srgbClr val="545454"/>
                </a:solidFill>
                <a:latin typeface="+mj-lt"/>
              </a:rPr>
              <a:t>Sphurti</a:t>
            </a:r>
            <a:r>
              <a:rPr lang="en-US" sz="1600">
                <a:solidFill>
                  <a:srgbClr val="545454"/>
                </a:solidFill>
                <a:latin typeface="+mj-lt"/>
              </a:rPr>
              <a:t> S. </a:t>
            </a:r>
            <a:r>
              <a:rPr lang="en-US" sz="1600" err="1">
                <a:solidFill>
                  <a:srgbClr val="545454"/>
                </a:solidFill>
                <a:latin typeface="+mj-lt"/>
              </a:rPr>
              <a:t>Arage</a:t>
            </a:r>
            <a:r>
              <a:rPr lang="en-US" sz="1600">
                <a:solidFill>
                  <a:srgbClr val="545454"/>
                </a:solidFill>
                <a:latin typeface="+mj-lt"/>
              </a:rPr>
              <a:t> and Nagaraj V. </a:t>
            </a:r>
            <a:r>
              <a:rPr lang="en-US" sz="1600" err="1">
                <a:solidFill>
                  <a:srgbClr val="545454"/>
                </a:solidFill>
                <a:latin typeface="+mj-lt"/>
              </a:rPr>
              <a:t>Dharwadkar</a:t>
            </a:r>
            <a:r>
              <a:rPr lang="en-US" sz="1600">
                <a:solidFill>
                  <a:srgbClr val="545454"/>
                </a:solidFill>
                <a:latin typeface="+mj-lt"/>
              </a:rPr>
              <a:t>, "Cost Estimation of Civil Construction Projects Using Machine Learning Paradigm," IEEE. Available: [</a:t>
            </a:r>
            <a:r>
              <a:rPr lang="en-US" sz="1600">
                <a:solidFill>
                  <a:srgbClr val="545454"/>
                </a:solidFill>
                <a:latin typeface="+mj-lt"/>
                <a:hlinkClick r:id="rId2" action="ppaction://hlinkpres?slideindex=1&amp;slidetitle="/>
              </a:rPr>
              <a:t>https://ieeexplore.ieee.org/document/8058249](</a:t>
            </a:r>
            <a:r>
              <a:rPr lang="en-US" sz="1600">
                <a:solidFill>
                  <a:srgbClr val="545454"/>
                </a:solidFill>
                <a:latin typeface="+mj-lt"/>
                <a:hlinkClick r:id="rId3"/>
              </a:rPr>
              <a:t>https://ieeexplore.ieee.org/document/8058249</a:t>
            </a:r>
            <a:r>
              <a:rPr lang="en-US" sz="1600">
                <a:solidFill>
                  <a:srgbClr val="545454"/>
                </a:solidFill>
                <a:latin typeface="+mj-lt"/>
              </a:rPr>
              <a:t>).</a:t>
            </a:r>
          </a:p>
          <a:p>
            <a:pPr>
              <a:lnSpc>
                <a:spcPts val="1400"/>
              </a:lnSpc>
            </a:pPr>
            <a:endParaRPr lang="en-US" sz="1600">
              <a:solidFill>
                <a:srgbClr val="545454"/>
              </a:solidFill>
              <a:latin typeface="+mj-lt"/>
            </a:endParaRPr>
          </a:p>
          <a:p>
            <a:pPr>
              <a:lnSpc>
                <a:spcPts val="1400"/>
              </a:lnSpc>
            </a:pPr>
            <a:endParaRPr lang="en-US" sz="1600">
              <a:solidFill>
                <a:srgbClr val="545454"/>
              </a:solidFill>
              <a:latin typeface="+mj-lt"/>
            </a:endParaRPr>
          </a:p>
          <a:p>
            <a:pPr>
              <a:lnSpc>
                <a:spcPts val="1400"/>
              </a:lnSpc>
            </a:pPr>
            <a:r>
              <a:rPr lang="en-US" sz="1600">
                <a:solidFill>
                  <a:srgbClr val="545454"/>
                </a:solidFill>
                <a:latin typeface="+mj-lt"/>
              </a:rPr>
              <a:t>[2] </a:t>
            </a:r>
            <a:r>
              <a:rPr lang="en-US" sz="1600" err="1">
                <a:solidFill>
                  <a:srgbClr val="545454"/>
                </a:solidFill>
                <a:latin typeface="+mj-lt"/>
              </a:rPr>
              <a:t>Sanaz</a:t>
            </a:r>
            <a:r>
              <a:rPr lang="en-US" sz="1600">
                <a:solidFill>
                  <a:srgbClr val="545454"/>
                </a:solidFill>
                <a:latin typeface="+mj-lt"/>
              </a:rPr>
              <a:t> </a:t>
            </a:r>
            <a:r>
              <a:rPr lang="en-US" sz="1600" err="1">
                <a:solidFill>
                  <a:srgbClr val="545454"/>
                </a:solidFill>
                <a:latin typeface="+mj-lt"/>
              </a:rPr>
              <a:t>Tayefeh</a:t>
            </a:r>
            <a:r>
              <a:rPr lang="en-US" sz="1600">
                <a:solidFill>
                  <a:srgbClr val="545454"/>
                </a:solidFill>
                <a:latin typeface="+mj-lt"/>
              </a:rPr>
              <a:t> Hashemi, Omid Mahdi </a:t>
            </a:r>
            <a:r>
              <a:rPr lang="en-US" sz="1600" err="1">
                <a:solidFill>
                  <a:srgbClr val="545454"/>
                </a:solidFill>
                <a:latin typeface="+mj-lt"/>
              </a:rPr>
              <a:t>Ebadati</a:t>
            </a:r>
            <a:r>
              <a:rPr lang="en-US" sz="1600">
                <a:solidFill>
                  <a:srgbClr val="545454"/>
                </a:solidFill>
                <a:latin typeface="+mj-lt"/>
              </a:rPr>
              <a:t>, and Harleen Kaur, "Cost Estimation and Prediction in Construction Projects: A Systematic Review on Machine Learning Techniques," SN Applied Sciences, vol. 2, article 1703, September 2020. Available: [</a:t>
            </a:r>
            <a:r>
              <a:rPr lang="en-US" sz="1600">
                <a:solidFill>
                  <a:srgbClr val="545454"/>
                </a:solidFill>
                <a:latin typeface="+mj-lt"/>
                <a:hlinkClick r:id="rId2" action="ppaction://hlinkpres?slideindex=1&amp;slidetitle="/>
              </a:rPr>
              <a:t>https://link.springer.com/article/10.1007/s42452-020-03497-1](</a:t>
            </a:r>
            <a:r>
              <a:rPr lang="en-US" sz="1600">
                <a:solidFill>
                  <a:srgbClr val="545454"/>
                </a:solidFill>
                <a:latin typeface="+mj-lt"/>
                <a:hlinkClick r:id="rId4"/>
              </a:rPr>
              <a:t>https://link.springer.com/article/10.1007/s42452-020-03497-1</a:t>
            </a:r>
            <a:r>
              <a:rPr lang="en-US" sz="1600">
                <a:solidFill>
                  <a:srgbClr val="545454"/>
                </a:solidFill>
                <a:latin typeface="+mj-lt"/>
              </a:rPr>
              <a:t>).</a:t>
            </a:r>
          </a:p>
          <a:p>
            <a:pPr>
              <a:lnSpc>
                <a:spcPts val="1400"/>
              </a:lnSpc>
            </a:pPr>
            <a:endParaRPr lang="en-US" sz="1600">
              <a:solidFill>
                <a:srgbClr val="545454"/>
              </a:solidFill>
              <a:latin typeface="+mj-lt"/>
            </a:endParaRPr>
          </a:p>
          <a:p>
            <a:pPr>
              <a:lnSpc>
                <a:spcPts val="1400"/>
              </a:lnSpc>
            </a:pPr>
            <a:r>
              <a:rPr lang="en-US" sz="1600">
                <a:solidFill>
                  <a:srgbClr val="545454"/>
                </a:solidFill>
                <a:latin typeface="+mj-lt"/>
              </a:rPr>
              <a:t>[3] Salman </a:t>
            </a:r>
            <a:r>
              <a:rPr lang="en-US" sz="1600" err="1">
                <a:solidFill>
                  <a:srgbClr val="545454"/>
                </a:solidFill>
                <a:latin typeface="+mj-lt"/>
              </a:rPr>
              <a:t>Saeidlou</a:t>
            </a:r>
            <a:r>
              <a:rPr lang="en-US" sz="1600">
                <a:solidFill>
                  <a:srgbClr val="545454"/>
                </a:solidFill>
                <a:latin typeface="+mj-lt"/>
              </a:rPr>
              <a:t> and </a:t>
            </a:r>
            <a:r>
              <a:rPr lang="en-US" sz="1600" err="1">
                <a:solidFill>
                  <a:srgbClr val="545454"/>
                </a:solidFill>
                <a:latin typeface="+mj-lt"/>
              </a:rPr>
              <a:t>Nikdokht</a:t>
            </a:r>
            <a:r>
              <a:rPr lang="en-US" sz="1600">
                <a:solidFill>
                  <a:srgbClr val="545454"/>
                </a:solidFill>
                <a:latin typeface="+mj-lt"/>
              </a:rPr>
              <a:t> </a:t>
            </a:r>
            <a:r>
              <a:rPr lang="en-US" sz="1600" err="1">
                <a:solidFill>
                  <a:srgbClr val="545454"/>
                </a:solidFill>
                <a:latin typeface="+mj-lt"/>
              </a:rPr>
              <a:t>Ghadiminia</a:t>
            </a:r>
            <a:r>
              <a:rPr lang="en-US" sz="1600">
                <a:solidFill>
                  <a:srgbClr val="545454"/>
                </a:solidFill>
                <a:latin typeface="+mj-lt"/>
              </a:rPr>
              <a:t>, "A Construction Cost Estimation Framework Using DNN and Validation Unit," Available: </a:t>
            </a:r>
            <a:r>
              <a:rPr lang="en-US" sz="1600">
                <a:solidFill>
                  <a:srgbClr val="545454"/>
                </a:solidFill>
                <a:latin typeface="+mj-lt"/>
                <a:hlinkClick r:id="rId2" action="ppaction://hlinkpres?slideindex=1&amp;slidetitle="/>
              </a:rPr>
              <a:t>[https://www.tandfonline.com/doi/full/10.1080/09613218.2023.2196388](https://www.tandfonline.com/doi/full/10.1080/09613218.2023.2196388).</a:t>
            </a:r>
            <a:endParaRPr lang="en-US" sz="1600">
              <a:solidFill>
                <a:srgbClr val="545454"/>
              </a:solidFill>
              <a:latin typeface="+mj-lt"/>
            </a:endParaRPr>
          </a:p>
          <a:p>
            <a:pPr>
              <a:lnSpc>
                <a:spcPts val="1400"/>
              </a:lnSpc>
            </a:pPr>
            <a:endParaRPr lang="en-US" sz="1600">
              <a:solidFill>
                <a:srgbClr val="545454"/>
              </a:solidFill>
              <a:latin typeface="+mj-lt"/>
            </a:endParaRPr>
          </a:p>
          <a:p>
            <a:pPr>
              <a:lnSpc>
                <a:spcPts val="1400"/>
              </a:lnSpc>
            </a:pPr>
            <a:r>
              <a:rPr lang="en-US" sz="1600">
                <a:solidFill>
                  <a:srgbClr val="545454"/>
                </a:solidFill>
                <a:latin typeface="+mj-lt"/>
              </a:rPr>
              <a:t>[4] </a:t>
            </a:r>
            <a:r>
              <a:rPr lang="en-US" sz="1600" err="1">
                <a:latin typeface="+mj-lt"/>
              </a:rPr>
              <a:t>Suchitha</a:t>
            </a:r>
            <a:r>
              <a:rPr lang="en-US" sz="1600">
                <a:latin typeface="+mj-lt"/>
              </a:rPr>
              <a:t>, N. V., Adithya, S., Ashik, S., Dhanush, S., &amp; </a:t>
            </a:r>
            <a:r>
              <a:rPr lang="en-US" sz="1600" err="1">
                <a:latin typeface="+mj-lt"/>
              </a:rPr>
              <a:t>Thrinsh</a:t>
            </a:r>
            <a:r>
              <a:rPr lang="en-US" sz="1600">
                <a:latin typeface="+mj-lt"/>
              </a:rPr>
              <a:t> Reddy S. G. (Year). </a:t>
            </a:r>
            <a:r>
              <a:rPr lang="en-US" sz="1600" i="1">
                <a:latin typeface="+mj-lt"/>
              </a:rPr>
              <a:t>Home construction cost estimation using ML</a:t>
            </a:r>
            <a:r>
              <a:rPr lang="en-US" sz="1600">
                <a:latin typeface="+mj-lt"/>
              </a:rPr>
              <a:t>. </a:t>
            </a:r>
            <a:r>
              <a:rPr lang="en-US" sz="1600" i="1">
                <a:latin typeface="+mj-lt"/>
              </a:rPr>
              <a:t>Sri </a:t>
            </a:r>
            <a:r>
              <a:rPr lang="en-US" sz="1600" i="1" err="1">
                <a:latin typeface="+mj-lt"/>
              </a:rPr>
              <a:t>Dharmasthala</a:t>
            </a:r>
            <a:r>
              <a:rPr lang="en-US" sz="1600" i="1">
                <a:latin typeface="+mj-lt"/>
              </a:rPr>
              <a:t> </a:t>
            </a:r>
            <a:r>
              <a:rPr lang="en-US" sz="1600" i="1" err="1">
                <a:latin typeface="+mj-lt"/>
              </a:rPr>
              <a:t>Manjunatheshwara</a:t>
            </a:r>
            <a:r>
              <a:rPr lang="en-US" sz="1600" i="1">
                <a:latin typeface="+mj-lt"/>
              </a:rPr>
              <a:t> Institute of Technology</a:t>
            </a:r>
            <a:r>
              <a:rPr lang="en-US" sz="1600">
                <a:latin typeface="+mj-lt"/>
              </a:rPr>
              <a:t>. Retrieved from </a:t>
            </a:r>
            <a:r>
              <a:rPr lang="en-US" sz="1600">
                <a:latin typeface="+mj-lt"/>
                <a:hlinkClick r:id="rId5"/>
              </a:rPr>
              <a:t>https://www.irejournals.com/formatedpaper/1704488.pdf</a:t>
            </a:r>
            <a:endParaRPr lang="en-US" sz="1600">
              <a:latin typeface="+mj-lt"/>
            </a:endParaRPr>
          </a:p>
          <a:p>
            <a:pPr>
              <a:lnSpc>
                <a:spcPts val="1400"/>
              </a:lnSpc>
            </a:pPr>
            <a:endParaRPr lang="en-US" sz="1600">
              <a:solidFill>
                <a:srgbClr val="545454"/>
              </a:solidFill>
              <a:latin typeface="+mj-lt"/>
            </a:endParaRPr>
          </a:p>
          <a:p>
            <a:pPr>
              <a:lnSpc>
                <a:spcPts val="1400"/>
              </a:lnSpc>
            </a:pPr>
            <a:endParaRPr lang="en-US" sz="1600">
              <a:solidFill>
                <a:srgbClr val="545454"/>
              </a:solidFill>
              <a:latin typeface="+mj-lt"/>
            </a:endParaRPr>
          </a:p>
          <a:p>
            <a:pPr>
              <a:lnSpc>
                <a:spcPts val="1400"/>
              </a:lnSpc>
            </a:pPr>
            <a:endParaRPr lang="en-US" sz="1600">
              <a:solidFill>
                <a:srgbClr val="545454"/>
              </a:solidFill>
              <a:latin typeface="+mj-lt"/>
            </a:endParaRPr>
          </a:p>
          <a:p>
            <a:pPr>
              <a:lnSpc>
                <a:spcPts val="1400"/>
              </a:lnSpc>
            </a:pPr>
            <a:endParaRPr lang="en-US" sz="1600">
              <a:solidFill>
                <a:srgbClr val="545454"/>
              </a:solidFill>
              <a:latin typeface="+mj-lt"/>
            </a:endParaRPr>
          </a:p>
        </p:txBody>
      </p:sp>
    </p:spTree>
    <p:extLst>
      <p:ext uri="{BB962C8B-B14F-4D97-AF65-F5344CB8AC3E}">
        <p14:creationId xmlns:p14="http://schemas.microsoft.com/office/powerpoint/2010/main" val="1508462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84975" y="1905000"/>
            <a:ext cx="7467600" cy="1219200"/>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870775" y="2133600"/>
            <a:ext cx="6096000" cy="646331"/>
          </a:xfrm>
          <a:prstGeom prst="rect">
            <a:avLst/>
          </a:prstGeom>
          <a:noFill/>
        </p:spPr>
        <p:txBody>
          <a:bodyPr wrap="square">
            <a:spAutoFit/>
          </a:bodyPr>
          <a:lstStyle/>
          <a:p>
            <a:pPr algn="ctr"/>
            <a:r>
              <a:rPr lang="en-US" sz="3600" b="1">
                <a:solidFill>
                  <a:schemeClr val="bg1"/>
                </a:solidFill>
              </a:rPr>
              <a:t>IT21301254 | Silva A.A.I </a:t>
            </a:r>
            <a:endParaRPr lang="en-LK" sz="3600" b="1">
              <a:solidFill>
                <a:schemeClr val="bg1"/>
              </a:solidFill>
            </a:endParaRPr>
          </a:p>
        </p:txBody>
      </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pic>
        <p:nvPicPr>
          <p:cNvPr id="9" name="Picture 8" descr="A person standing in a hallway">
            <a:extLst>
              <a:ext uri="{FF2B5EF4-FFF2-40B4-BE49-F238E27FC236}">
                <a16:creationId xmlns:a16="http://schemas.microsoft.com/office/drawing/2014/main" id="{3620CF5E-B96F-F67E-4D0F-2A64F37FA9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00" t="7293" r="20440" b="46057"/>
          <a:stretch/>
        </p:blipFill>
        <p:spPr>
          <a:xfrm>
            <a:off x="9067800" y="992832"/>
            <a:ext cx="1524000" cy="1524001"/>
          </a:xfrm>
          <a:prstGeom prst="flowChartConnector">
            <a:avLst/>
          </a:prstGeom>
        </p:spPr>
      </p:pic>
    </p:spTree>
    <p:extLst>
      <p:ext uri="{BB962C8B-B14F-4D97-AF65-F5344CB8AC3E}">
        <p14:creationId xmlns:p14="http://schemas.microsoft.com/office/powerpoint/2010/main" val="29817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371600" y="152400"/>
            <a:ext cx="9170551" cy="1200329"/>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a:ln>
              <a:solidFill>
                <a:srgbClr val="4668A2"/>
              </a:solidFill>
            </a:ln>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a:ln>
              <a:solidFill>
                <a:srgbClr val="4668A2"/>
              </a:solidFill>
            </a:ln>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43200" y="411257"/>
            <a:ext cx="6096000" cy="1200329"/>
          </a:xfrm>
          <a:prstGeom prst="rect">
            <a:avLst/>
          </a:prstGeom>
          <a:noFill/>
        </p:spPr>
        <p:txBody>
          <a:bodyPr wrap="square">
            <a:spAutoFit/>
          </a:bodyPr>
          <a:lstStyle/>
          <a:p>
            <a:pPr algn="ctr"/>
            <a:r>
              <a:rPr lang="en-US" sz="3600" b="1">
                <a:solidFill>
                  <a:schemeClr val="bg1"/>
                </a:solidFill>
              </a:rPr>
              <a:t>Overall System Diagram</a:t>
            </a:r>
          </a:p>
          <a:p>
            <a:pPr algn="ctr"/>
            <a:endParaRPr lang="en-LK" sz="3600" b="1">
              <a:solidFill>
                <a:schemeClr val="bg1"/>
              </a:solidFill>
            </a:endParaRPr>
          </a:p>
        </p:txBody>
      </p:sp>
      <p:pic>
        <p:nvPicPr>
          <p:cNvPr id="7" name="Picture 6" descr="A diagram of a software application&#10;&#10;Description automatically generated">
            <a:extLst>
              <a:ext uri="{FF2B5EF4-FFF2-40B4-BE49-F238E27FC236}">
                <a16:creationId xmlns:a16="http://schemas.microsoft.com/office/drawing/2014/main" id="{CDF6EFA1-E607-16D0-D3D1-EF7639C5F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52729"/>
            <a:ext cx="9296400" cy="4757738"/>
          </a:xfrm>
          <a:prstGeom prst="rect">
            <a:avLst/>
          </a:prstGeom>
        </p:spPr>
      </p:pic>
    </p:spTree>
    <p:extLst>
      <p:ext uri="{BB962C8B-B14F-4D97-AF65-F5344CB8AC3E}">
        <p14:creationId xmlns:p14="http://schemas.microsoft.com/office/powerpoint/2010/main" val="1901799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solidFill>
            <a:srgbClr val="001D58"/>
          </a:solid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838200" y="1657259"/>
            <a:ext cx="10972800" cy="3667927"/>
          </a:xfrm>
          <a:prstGeom prst="rect">
            <a:avLst/>
          </a:prstGeom>
          <a:noFill/>
        </p:spPr>
        <p:txBody>
          <a:bodyPr wrap="square" rtlCol="0">
            <a:spAutoFit/>
          </a:bodyPr>
          <a:lstStyle/>
          <a:p>
            <a:pPr marL="742950" lvl="1" indent="-285750">
              <a:lnSpc>
                <a:spcPct val="115000"/>
              </a:lnSpc>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800100" lvl="1" indent="-342900" algn="just">
              <a:lnSpc>
                <a:spcPct val="115000"/>
              </a:lnSpc>
              <a:spcAft>
                <a:spcPts val="800"/>
              </a:spcAft>
              <a:buFont typeface="Arial" panose="020B0604020202020204" pitchFamily="34" charset="0"/>
              <a:buChar char="•"/>
            </a:pPr>
            <a:r>
              <a:rPr lang="en-US" sz="2000"/>
              <a:t>The </a:t>
            </a:r>
            <a:r>
              <a:rPr lang="en-US" sz="2000" b="1"/>
              <a:t> Interior Design Collaboration Platform</a:t>
            </a:r>
            <a:r>
              <a:rPr lang="en-US" sz="2000"/>
              <a:t> bridges communication gaps between clients and designers. By helping clients express their ideas more clearly, it reduces misunderstandings and inefficiencies, streamlining the design process.</a:t>
            </a:r>
          </a:p>
          <a:p>
            <a:pPr lvl="1" algn="just">
              <a:lnSpc>
                <a:spcPct val="115000"/>
              </a:lnSpc>
              <a:spcAft>
                <a:spcPts val="800"/>
              </a:spcAft>
            </a:pPr>
            <a:endParaRPr lang="en-US" sz="2000"/>
          </a:p>
          <a:p>
            <a:pPr lvl="1" algn="just">
              <a:lnSpc>
                <a:spcPct val="115000"/>
              </a:lnSpc>
              <a:spcAft>
                <a:spcPts val="800"/>
              </a:spcAft>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an interactive design dashboard that integrates text and image inputs, enabling clear, real-time communication between clients and interior designers for better understanding and faster decision-making.</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1784309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002060"/>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2971801" y="1535798"/>
            <a:ext cx="8563884" cy="3884333"/>
          </a:xfrm>
          <a:prstGeom prst="rect">
            <a:avLst/>
          </a:prstGeom>
          <a:noFill/>
        </p:spPr>
        <p:txBody>
          <a:bodyPr wrap="square" rtlCol="0">
            <a:spAutoFit/>
          </a:bodyPr>
          <a:lstStyle/>
          <a:p>
            <a:pPr>
              <a:lnSpc>
                <a:spcPct val="200000"/>
              </a:lnSpc>
            </a:pPr>
            <a:r>
              <a:rPr lang="en-US" b="1"/>
              <a:t>Communication Gap- </a:t>
            </a:r>
            <a:r>
              <a:rPr lang="en-US"/>
              <a:t>Clients have a clear vision but lack the technical language to communicate effectively with interior designers, leading to misunderstandings, design iterations, and delays.</a:t>
            </a:r>
          </a:p>
          <a:p>
            <a:pPr>
              <a:lnSpc>
                <a:spcPct val="200000"/>
              </a:lnSpc>
            </a:pPr>
            <a:endParaRPr lang="en-US" b="1"/>
          </a:p>
          <a:p>
            <a:pPr>
              <a:lnSpc>
                <a:spcPct val="200000"/>
              </a:lnSpc>
            </a:pPr>
            <a:r>
              <a:rPr lang="en-US" b="1"/>
              <a:t>Inefficiency and Rework- </a:t>
            </a:r>
            <a:r>
              <a:rPr lang="en-US"/>
              <a:t>Clients' inability to clearly express design preferences leads to multiple revisions, inefficiencies, higher costs, and reduced productivity, affecting client satisfaction.</a:t>
            </a:r>
          </a:p>
        </p:txBody>
      </p:sp>
    </p:spTree>
    <p:extLst>
      <p:ext uri="{BB962C8B-B14F-4D97-AF65-F5344CB8AC3E}">
        <p14:creationId xmlns:p14="http://schemas.microsoft.com/office/powerpoint/2010/main" val="1468733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8D59F15E-A56A-4860-DA3E-1CED9AD9AB46}"/>
              </a:ext>
            </a:extLst>
          </p:cNvPr>
          <p:cNvSpPr/>
          <p:nvPr/>
        </p:nvSpPr>
        <p:spPr>
          <a:xfrm>
            <a:off x="0" y="63460"/>
            <a:ext cx="12209587" cy="641354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r>
              <a:rPr lang="en-US"/>
              <a:t>    </a:t>
            </a:r>
            <a:endParaRPr lang="en-LK"/>
          </a:p>
        </p:txBody>
      </p:sp>
      <p:grpSp>
        <p:nvGrpSpPr>
          <p:cNvPr id="4" name="Group 3">
            <a:extLst>
              <a:ext uri="{FF2B5EF4-FFF2-40B4-BE49-F238E27FC236}">
                <a16:creationId xmlns:a16="http://schemas.microsoft.com/office/drawing/2014/main" id="{E1526BE5-2EF3-3039-360D-6F665CB9F1BF}"/>
              </a:ext>
            </a:extLst>
          </p:cNvPr>
          <p:cNvGrpSpPr/>
          <p:nvPr/>
        </p:nvGrpSpPr>
        <p:grpSpPr>
          <a:xfrm>
            <a:off x="381000" y="76200"/>
            <a:ext cx="5410200" cy="6324600"/>
            <a:chOff x="0" y="0"/>
            <a:chExt cx="2408296" cy="2709333"/>
          </a:xfrm>
          <a:solidFill>
            <a:srgbClr val="001D58"/>
          </a:solidFill>
        </p:grpSpPr>
        <p:sp>
          <p:nvSpPr>
            <p:cNvPr id="5" name="Freeform 4">
              <a:extLst>
                <a:ext uri="{FF2B5EF4-FFF2-40B4-BE49-F238E27FC236}">
                  <a16:creationId xmlns:a16="http://schemas.microsoft.com/office/drawing/2014/main" id="{3718DF06-B85B-2D88-B499-A0ADE3AC68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pFill/>
          </p:spPr>
          <p:txBody>
            <a:bodyPr/>
            <a:lstStyle/>
            <a:p>
              <a:endParaRPr lang="en-LK"/>
            </a:p>
          </p:txBody>
        </p:sp>
        <p:sp>
          <p:nvSpPr>
            <p:cNvPr id="6" name="TextBox 5">
              <a:extLst>
                <a:ext uri="{FF2B5EF4-FFF2-40B4-BE49-F238E27FC236}">
                  <a16:creationId xmlns:a16="http://schemas.microsoft.com/office/drawing/2014/main" id="{1794E381-2E0B-0F44-DF4A-041B87A8F6F8}"/>
                </a:ext>
              </a:extLst>
            </p:cNvPr>
            <p:cNvSpPr txBox="1"/>
            <p:nvPr/>
          </p:nvSpPr>
          <p:spPr>
            <a:xfrm>
              <a:off x="0" y="-38100"/>
              <a:ext cx="2408296" cy="2747433"/>
            </a:xfrm>
            <a:prstGeom prst="rect">
              <a:avLst/>
            </a:prstGeom>
            <a:grpFill/>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0F831D0C-74D1-3D90-B006-0A5B35AB5A85}"/>
              </a:ext>
            </a:extLst>
          </p:cNvPr>
          <p:cNvSpPr txBox="1"/>
          <p:nvPr/>
        </p:nvSpPr>
        <p:spPr>
          <a:xfrm>
            <a:off x="4343400" y="0"/>
            <a:ext cx="6172200" cy="769441"/>
          </a:xfrm>
          <a:prstGeom prst="rect">
            <a:avLst/>
          </a:prstGeom>
          <a:noFill/>
        </p:spPr>
        <p:txBody>
          <a:bodyPr wrap="square">
            <a:spAutoFit/>
          </a:bodyPr>
          <a:lstStyle/>
          <a:p>
            <a:r>
              <a:rPr lang="en-LK" sz="4400">
                <a:solidFill>
                  <a:schemeClr val="bg1"/>
                </a:solidFill>
              </a:rPr>
              <a:t>Objec</a:t>
            </a:r>
            <a:r>
              <a:rPr lang="en-LK" sz="4400" b="1">
                <a:solidFill>
                  <a:srgbClr val="4668A2"/>
                </a:solidFill>
              </a:rPr>
              <a:t>tives</a:t>
            </a:r>
          </a:p>
        </p:txBody>
      </p:sp>
      <p:sp>
        <p:nvSpPr>
          <p:cNvPr id="9" name="Freeform 16">
            <a:extLst>
              <a:ext uri="{FF2B5EF4-FFF2-40B4-BE49-F238E27FC236}">
                <a16:creationId xmlns:a16="http://schemas.microsoft.com/office/drawing/2014/main" id="{7C9E7E6F-120D-01E9-4222-347F4D8C4CE7}"/>
              </a:ext>
            </a:extLst>
          </p:cNvPr>
          <p:cNvSpPr/>
          <p:nvPr/>
        </p:nvSpPr>
        <p:spPr>
          <a:xfrm>
            <a:off x="1028700" y="838200"/>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LK"/>
          </a:p>
        </p:txBody>
      </p:sp>
      <p:sp>
        <p:nvSpPr>
          <p:cNvPr id="11" name="TextBox 10">
            <a:extLst>
              <a:ext uri="{FF2B5EF4-FFF2-40B4-BE49-F238E27FC236}">
                <a16:creationId xmlns:a16="http://schemas.microsoft.com/office/drawing/2014/main" id="{D0F21872-B264-0133-075A-4A7575AA55C9}"/>
              </a:ext>
            </a:extLst>
          </p:cNvPr>
          <p:cNvSpPr txBox="1"/>
          <p:nvPr/>
        </p:nvSpPr>
        <p:spPr>
          <a:xfrm>
            <a:off x="1503685" y="762000"/>
            <a:ext cx="2230115" cy="1002197"/>
          </a:xfrm>
          <a:prstGeom prst="rect">
            <a:avLst/>
          </a:prstGeom>
          <a:noFill/>
        </p:spPr>
        <p:txBody>
          <a:bodyPr wrap="square">
            <a:spAutoFit/>
          </a:bodyPr>
          <a:lstStyle/>
          <a:p>
            <a:pPr algn="just">
              <a:lnSpc>
                <a:spcPts val="3811"/>
              </a:lnSpc>
            </a:pPr>
            <a:r>
              <a:rPr lang="en-US" sz="2000" b="1">
                <a:solidFill>
                  <a:schemeClr val="bg1"/>
                </a:solidFill>
              </a:rPr>
              <a:t>Main Objective </a:t>
            </a:r>
            <a:r>
              <a:rPr lang="en-US" sz="2000">
                <a:solidFill>
                  <a:schemeClr val="bg1"/>
                </a:solidFill>
              </a:rPr>
              <a:t>:</a:t>
            </a:r>
          </a:p>
          <a:p>
            <a:pPr algn="just">
              <a:lnSpc>
                <a:spcPts val="3811"/>
              </a:lnSpc>
            </a:pPr>
            <a:r>
              <a:rPr lang="en-US" sz="2000" spc="-97">
                <a:solidFill>
                  <a:srgbClr val="FFFFFF"/>
                </a:solidFill>
                <a:latin typeface="Montserrat Medium"/>
              </a:rPr>
              <a:t> </a:t>
            </a:r>
          </a:p>
        </p:txBody>
      </p:sp>
      <p:sp>
        <p:nvSpPr>
          <p:cNvPr id="14" name="TextBox 13">
            <a:extLst>
              <a:ext uri="{FF2B5EF4-FFF2-40B4-BE49-F238E27FC236}">
                <a16:creationId xmlns:a16="http://schemas.microsoft.com/office/drawing/2014/main" id="{22750C41-6134-56B4-83C7-3EF5D47300DD}"/>
              </a:ext>
            </a:extLst>
          </p:cNvPr>
          <p:cNvSpPr txBox="1"/>
          <p:nvPr/>
        </p:nvSpPr>
        <p:spPr>
          <a:xfrm>
            <a:off x="381000" y="3581400"/>
            <a:ext cx="5410200" cy="113390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solidFill>
                  <a:schemeClr val="bg1"/>
                </a:solidFill>
              </a:rPr>
              <a:t>Develop an AI-driven platform to enhance client-designer communication and improve design efficiency.</a:t>
            </a:r>
            <a:endParaRPr lang="en-US" sz="2000" kern="100">
              <a:solidFill>
                <a:schemeClr val="bg1"/>
              </a:solidFill>
              <a:effectLst/>
              <a:latin typeface="Aptos" panose="020B0004020202020204" pitchFamily="34" charset="0"/>
              <a:ea typeface="Aptos" panose="020B0004020202020204" pitchFamily="34" charset="0"/>
              <a:cs typeface="Latha" panose="020B0604020202020204" pitchFamily="34" charset="0"/>
            </a:endParaRPr>
          </a:p>
        </p:txBody>
      </p:sp>
      <p:sp>
        <p:nvSpPr>
          <p:cNvPr id="15" name="Freeform 21">
            <a:extLst>
              <a:ext uri="{FF2B5EF4-FFF2-40B4-BE49-F238E27FC236}">
                <a16:creationId xmlns:a16="http://schemas.microsoft.com/office/drawing/2014/main" id="{63A1CBB1-C21C-C5E8-95D9-BE18DA4E4868}"/>
              </a:ext>
            </a:extLst>
          </p:cNvPr>
          <p:cNvSpPr/>
          <p:nvPr/>
        </p:nvSpPr>
        <p:spPr>
          <a:xfrm>
            <a:off x="6140447" y="1245671"/>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LK"/>
          </a:p>
        </p:txBody>
      </p:sp>
      <p:sp>
        <p:nvSpPr>
          <p:cNvPr id="16" name="TextBox 22">
            <a:extLst>
              <a:ext uri="{FF2B5EF4-FFF2-40B4-BE49-F238E27FC236}">
                <a16:creationId xmlns:a16="http://schemas.microsoft.com/office/drawing/2014/main" id="{6B080466-5780-849D-344C-86B0FA42F198}"/>
              </a:ext>
            </a:extLst>
          </p:cNvPr>
          <p:cNvSpPr txBox="1"/>
          <p:nvPr/>
        </p:nvSpPr>
        <p:spPr>
          <a:xfrm>
            <a:off x="6690900" y="1245671"/>
            <a:ext cx="3997415" cy="928844"/>
          </a:xfrm>
          <a:prstGeom prst="rect">
            <a:avLst/>
          </a:prstGeom>
        </p:spPr>
        <p:txBody>
          <a:bodyPr wrap="square" lIns="0" tIns="0" rIns="0" bIns="0" rtlCol="0" anchor="t">
            <a:spAutoFit/>
          </a:bodyPr>
          <a:lstStyle/>
          <a:p>
            <a:pPr algn="just">
              <a:lnSpc>
                <a:spcPts val="3811"/>
              </a:lnSpc>
            </a:pPr>
            <a:r>
              <a:rPr lang="en-US" sz="2400" b="1">
                <a:solidFill>
                  <a:srgbClr val="002060"/>
                </a:solidFill>
              </a:rPr>
              <a:t>Specific Objectives</a:t>
            </a:r>
          </a:p>
          <a:p>
            <a:pPr algn="just">
              <a:lnSpc>
                <a:spcPts val="3811"/>
              </a:lnSpc>
            </a:pPr>
            <a:endParaRPr lang="en-US" sz="2400" spc="-97">
              <a:solidFill>
                <a:srgbClr val="002060"/>
              </a:solidFill>
              <a:latin typeface="Montserrat Medium"/>
            </a:endParaRPr>
          </a:p>
        </p:txBody>
      </p:sp>
      <p:sp>
        <p:nvSpPr>
          <p:cNvPr id="20" name="TextBox 19">
            <a:extLst>
              <a:ext uri="{FF2B5EF4-FFF2-40B4-BE49-F238E27FC236}">
                <a16:creationId xmlns:a16="http://schemas.microsoft.com/office/drawing/2014/main" id="{B8BBAF12-34A9-FD5B-29C1-5CA8CB6612A0}"/>
              </a:ext>
            </a:extLst>
          </p:cNvPr>
          <p:cNvSpPr txBox="1"/>
          <p:nvPr/>
        </p:nvSpPr>
        <p:spPr>
          <a:xfrm>
            <a:off x="5876193" y="1896679"/>
            <a:ext cx="6172200" cy="2812180"/>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US" sz="2000"/>
              <a:t>Utilize AI LLM-powered image generation to visualize client design ideas accurately.</a:t>
            </a:r>
          </a:p>
          <a:p>
            <a:pPr marL="285750" marR="0" indent="-285750" algn="just">
              <a:lnSpc>
                <a:spcPct val="115000"/>
              </a:lnSpc>
              <a:spcBef>
                <a:spcPts val="0"/>
              </a:spcBef>
              <a:spcAft>
                <a:spcPts val="800"/>
              </a:spcAft>
              <a:buFont typeface="Arial" panose="020B0604020202020204" pitchFamily="34" charset="0"/>
              <a:buChar char="•"/>
            </a:pPr>
            <a:endParaRPr lang="en-US" sz="2000">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endParaRPr lang="en-US">
              <a:solidFill>
                <a:srgbClr val="096A72"/>
              </a:solidFill>
            </a:endParaRPr>
          </a:p>
          <a:p>
            <a:pPr marL="285750" marR="0" indent="-285750" algn="just">
              <a:lnSpc>
                <a:spcPct val="115000"/>
              </a:lnSpc>
              <a:spcBef>
                <a:spcPts val="0"/>
              </a:spcBef>
              <a:spcAft>
                <a:spcPts val="800"/>
              </a:spcAft>
              <a:buFont typeface="Arial" panose="020B0604020202020204" pitchFamily="34" charset="0"/>
              <a:buChar char="•"/>
            </a:pPr>
            <a:r>
              <a:rPr lang="en-US" sz="2000"/>
              <a:t>Implement a reinforcement learning-based recommendation system that adapts to client preferences according to reward feedback.</a:t>
            </a:r>
          </a:p>
        </p:txBody>
      </p:sp>
      <p:pic>
        <p:nvPicPr>
          <p:cNvPr id="3" name="Picture 2" descr="A white figure holding a puzzle piece">
            <a:extLst>
              <a:ext uri="{FF2B5EF4-FFF2-40B4-BE49-F238E27FC236}">
                <a16:creationId xmlns:a16="http://schemas.microsoft.com/office/drawing/2014/main" id="{8211FA9F-A6F9-8E5C-D102-BA31CFA76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4937" y="1371600"/>
            <a:ext cx="3548063" cy="2031325"/>
          </a:xfrm>
          <a:prstGeom prst="rect">
            <a:avLst/>
          </a:prstGeom>
        </p:spPr>
      </p:pic>
      <p:sp>
        <p:nvSpPr>
          <p:cNvPr id="7" name="TextBox 6">
            <a:extLst>
              <a:ext uri="{FF2B5EF4-FFF2-40B4-BE49-F238E27FC236}">
                <a16:creationId xmlns:a16="http://schemas.microsoft.com/office/drawing/2014/main" id="{A6B9A3CF-E9C1-D4E3-296D-BB25D0EE8889}"/>
              </a:ext>
            </a:extLst>
          </p:cNvPr>
          <p:cNvSpPr txBox="1"/>
          <p:nvPr/>
        </p:nvSpPr>
        <p:spPr>
          <a:xfrm>
            <a:off x="2738438" y="6488668"/>
            <a:ext cx="6105524"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464311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87998"/>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2">
            <a:extLst>
              <a:ext uri="{FF2B5EF4-FFF2-40B4-BE49-F238E27FC236}">
                <a16:creationId xmlns:a16="http://schemas.microsoft.com/office/drawing/2014/main" id="{6D0B69B5-80E4-8C53-D0F5-3C6363AC3816}"/>
              </a:ext>
            </a:extLst>
          </p:cNvPr>
          <p:cNvSpPr txBox="1"/>
          <p:nvPr/>
        </p:nvSpPr>
        <p:spPr>
          <a:xfrm>
            <a:off x="-838200" y="137159"/>
            <a:ext cx="6133689" cy="707886"/>
          </a:xfrm>
          <a:prstGeom prst="rect">
            <a:avLst/>
          </a:prstGeom>
          <a:noFill/>
        </p:spPr>
        <p:txBody>
          <a:bodyPr wrap="square">
            <a:spAutoFit/>
          </a:bodyPr>
          <a:lstStyle/>
          <a:p>
            <a:pPr algn="ctr"/>
            <a:r>
              <a:rPr lang="en-US" sz="4000" b="1">
                <a:solidFill>
                  <a:schemeClr val="bg1"/>
                </a:solidFill>
              </a:rPr>
              <a:t>Research Gap</a:t>
            </a:r>
          </a:p>
        </p:txBody>
      </p:sp>
      <p:sp>
        <p:nvSpPr>
          <p:cNvPr id="7" name="TextBox 6">
            <a:extLst>
              <a:ext uri="{FF2B5EF4-FFF2-40B4-BE49-F238E27FC236}">
                <a16:creationId xmlns:a16="http://schemas.microsoft.com/office/drawing/2014/main" id="{275667FC-CB4C-F28C-3C99-2A670D8D5E0A}"/>
              </a:ext>
            </a:extLst>
          </p:cNvPr>
          <p:cNvSpPr txBox="1"/>
          <p:nvPr/>
        </p:nvSpPr>
        <p:spPr>
          <a:xfrm>
            <a:off x="381000" y="1273629"/>
            <a:ext cx="6816365" cy="46228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en-US">
              <a:latin typeface="Aptos" panose="020B0004020202020204" pitchFamily="34" charset="0"/>
            </a:endParaRPr>
          </a:p>
          <a:p>
            <a:pPr marL="285750" indent="-285750" algn="just">
              <a:lnSpc>
                <a:spcPct val="150000"/>
              </a:lnSpc>
              <a:buFont typeface="Arial" panose="020B0604020202020204" pitchFamily="34" charset="0"/>
              <a:buChar char="•"/>
            </a:pPr>
            <a:r>
              <a:rPr lang="en-US">
                <a:latin typeface="Aptos" panose="020B0004020202020204" pitchFamily="34" charset="0"/>
              </a:rPr>
              <a:t>Existing platforms lack integration of text and image inputs for complete design communication.</a:t>
            </a:r>
          </a:p>
          <a:p>
            <a:pPr marL="285750" indent="-285750" algn="just">
              <a:lnSpc>
                <a:spcPct val="150000"/>
              </a:lnSpc>
              <a:buFont typeface="Arial" panose="020B0604020202020204" pitchFamily="34" charset="0"/>
              <a:buChar char="•"/>
            </a:pPr>
            <a:r>
              <a:rPr lang="en-US">
                <a:latin typeface="Aptos" panose="020B0004020202020204" pitchFamily="34" charset="0"/>
              </a:rPr>
              <a:t>Current tools do not use advanced AI LLM-driven image generation for accurate visualizations.</a:t>
            </a:r>
          </a:p>
          <a:p>
            <a:pPr marL="285750" indent="-285750" algn="just">
              <a:lnSpc>
                <a:spcPct val="150000"/>
              </a:lnSpc>
              <a:buFont typeface="Arial" panose="020B0604020202020204" pitchFamily="34" charset="0"/>
              <a:buChar char="•"/>
            </a:pPr>
            <a:r>
              <a:rPr lang="en-US">
                <a:latin typeface="Aptos" panose="020B0004020202020204" pitchFamily="34" charset="0"/>
              </a:rPr>
              <a:t>Traditional systems miss out on reinforcement learning algorithms like Q-learning for adapting recommendations.</a:t>
            </a:r>
          </a:p>
          <a:p>
            <a:pPr marL="285750" indent="-285750" algn="just">
              <a:lnSpc>
                <a:spcPct val="150000"/>
              </a:lnSpc>
              <a:buFont typeface="Arial" panose="020B0604020202020204" pitchFamily="34" charset="0"/>
              <a:buChar char="•"/>
            </a:pPr>
            <a:r>
              <a:rPr lang="en-US">
                <a:latin typeface="Aptos" panose="020B0004020202020204" pitchFamily="34" charset="0"/>
              </a:rPr>
              <a:t>Current platforms do not use policy-gradient methods for optimizing design suggestions in real-time.</a:t>
            </a:r>
          </a:p>
          <a:p>
            <a:pPr marL="285750" indent="-285750" algn="just">
              <a:lnSpc>
                <a:spcPct val="150000"/>
              </a:lnSpc>
              <a:buFont typeface="Arial" panose="020B0604020202020204" pitchFamily="34" charset="0"/>
              <a:buChar char="•"/>
            </a:pPr>
            <a:r>
              <a:rPr lang="en-US">
                <a:latin typeface="Aptos" panose="020B0004020202020204" pitchFamily="34" charset="0"/>
              </a:rPr>
              <a:t>Platforms lack adaptive learning to improve recommendation relevance based on client feedback.</a:t>
            </a:r>
          </a:p>
        </p:txBody>
      </p:sp>
      <p:pic>
        <p:nvPicPr>
          <p:cNvPr id="9" name="Picture 8" descr="A person holding a piece of a puzzle&#10;&#10;Description automatically generated">
            <a:extLst>
              <a:ext uri="{FF2B5EF4-FFF2-40B4-BE49-F238E27FC236}">
                <a16:creationId xmlns:a16="http://schemas.microsoft.com/office/drawing/2014/main" id="{F066A08C-526E-02C2-DBA5-C766C0D16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9733" y="1447800"/>
            <a:ext cx="5012267" cy="3516998"/>
          </a:xfrm>
          <a:prstGeom prst="rect">
            <a:avLst/>
          </a:prstGeom>
        </p:spPr>
      </p:pic>
    </p:spTree>
    <p:extLst>
      <p:ext uri="{BB962C8B-B14F-4D97-AF65-F5344CB8AC3E}">
        <p14:creationId xmlns:p14="http://schemas.microsoft.com/office/powerpoint/2010/main" val="4143212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76400" y="233744"/>
            <a:ext cx="86106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5AF69F-DF91-595C-53C3-5696719C5EB9}"/>
              </a:ext>
            </a:extLst>
          </p:cNvPr>
          <p:cNvSpPr txBox="1"/>
          <p:nvPr/>
        </p:nvSpPr>
        <p:spPr>
          <a:xfrm>
            <a:off x="3505200" y="381000"/>
            <a:ext cx="5486400" cy="707886"/>
          </a:xfrm>
          <a:prstGeom prst="rect">
            <a:avLst/>
          </a:prstGeom>
          <a:noFill/>
        </p:spPr>
        <p:txBody>
          <a:bodyPr wrap="square">
            <a:spAutoFit/>
          </a:bodyPr>
          <a:lstStyle/>
          <a:p>
            <a:pPr algn="ctr"/>
            <a:r>
              <a:rPr lang="en-US" sz="4000" b="1">
                <a:solidFill>
                  <a:schemeClr val="bg1"/>
                </a:solidFill>
              </a:rPr>
              <a:t>Component Diagram</a:t>
            </a:r>
          </a:p>
        </p:txBody>
      </p:sp>
      <p:pic>
        <p:nvPicPr>
          <p:cNvPr id="9" name="Picture 8" descr="A diagram of a diagram&#10;&#10;Description automatically generated">
            <a:extLst>
              <a:ext uri="{FF2B5EF4-FFF2-40B4-BE49-F238E27FC236}">
                <a16:creationId xmlns:a16="http://schemas.microsoft.com/office/drawing/2014/main" id="{20882EC9-6E4D-BB8D-77C3-01F671E81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24966"/>
            <a:ext cx="11658600" cy="4847234"/>
          </a:xfrm>
          <a:prstGeom prst="rect">
            <a:avLst/>
          </a:prstGeom>
        </p:spPr>
      </p:pic>
      <p:sp>
        <p:nvSpPr>
          <p:cNvPr id="11" name="TextBox 10">
            <a:extLst>
              <a:ext uri="{FF2B5EF4-FFF2-40B4-BE49-F238E27FC236}">
                <a16:creationId xmlns:a16="http://schemas.microsoft.com/office/drawing/2014/main" id="{AFC892FB-4CF9-E033-D8D4-3940F908090C}"/>
              </a:ext>
            </a:extLst>
          </p:cNvPr>
          <p:cNvSpPr txBox="1"/>
          <p:nvPr/>
        </p:nvSpPr>
        <p:spPr>
          <a:xfrm>
            <a:off x="2743200" y="6488668"/>
            <a:ext cx="60960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999965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10" name="Google Shape;596;p19">
            <a:extLst>
              <a:ext uri="{FF2B5EF4-FFF2-40B4-BE49-F238E27FC236}">
                <a16:creationId xmlns:a16="http://schemas.microsoft.com/office/drawing/2014/main" id="{1D7DBED4-F8FF-737D-668A-843445D89413}"/>
              </a:ext>
            </a:extLst>
          </p:cNvPr>
          <p:cNvSpPr/>
          <p:nvPr/>
        </p:nvSpPr>
        <p:spPr>
          <a:xfrm rot="5400000">
            <a:off x="-1657649" y="1657651"/>
            <a:ext cx="6287099" cy="2971799"/>
          </a:xfrm>
          <a:prstGeom prst="rect">
            <a:avLst/>
          </a:prstGeom>
          <a:solidFill>
            <a:srgbClr val="001D5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82AE947E-3DC3-DD99-D798-D2CEF8EEC530}"/>
              </a:ext>
            </a:extLst>
          </p:cNvPr>
          <p:cNvSpPr txBox="1"/>
          <p:nvPr/>
        </p:nvSpPr>
        <p:spPr>
          <a:xfrm>
            <a:off x="-76200" y="1721822"/>
            <a:ext cx="3124200" cy="2062103"/>
          </a:xfrm>
          <a:prstGeom prst="rect">
            <a:avLst/>
          </a:prstGeom>
          <a:noFill/>
        </p:spPr>
        <p:txBody>
          <a:bodyPr wrap="square" rtlCol="0">
            <a:spAutoFit/>
          </a:bodyPr>
          <a:lstStyle/>
          <a:p>
            <a:pPr algn="ctr"/>
            <a:r>
              <a:rPr lang="en-US" sz="3200" b="1">
                <a:solidFill>
                  <a:schemeClr val="bg1"/>
                </a:solidFill>
              </a:rPr>
              <a:t>Technologies</a:t>
            </a:r>
          </a:p>
          <a:p>
            <a:pPr algn="ctr"/>
            <a:r>
              <a:rPr lang="en-US" sz="3200" b="1">
                <a:solidFill>
                  <a:schemeClr val="bg1"/>
                </a:solidFill>
              </a:rPr>
              <a:t>and </a:t>
            </a:r>
          </a:p>
          <a:p>
            <a:pPr algn="ctr"/>
            <a:r>
              <a:rPr lang="en-US" sz="3200" b="1">
                <a:solidFill>
                  <a:schemeClr val="bg1"/>
                </a:solidFill>
              </a:rPr>
              <a:t>Algorithms</a:t>
            </a:r>
          </a:p>
          <a:p>
            <a:pPr algn="ctr"/>
            <a:endParaRPr lang="en-US" sz="3200" b="1">
              <a:solidFill>
                <a:schemeClr val="bg1"/>
              </a:solidFill>
            </a:endParaRPr>
          </a:p>
        </p:txBody>
      </p:sp>
      <p:sp>
        <p:nvSpPr>
          <p:cNvPr id="15" name="TextBox 14">
            <a:extLst>
              <a:ext uri="{FF2B5EF4-FFF2-40B4-BE49-F238E27FC236}">
                <a16:creationId xmlns:a16="http://schemas.microsoft.com/office/drawing/2014/main" id="{1FDBE37A-9AD4-B93D-6736-419AE362B6C4}"/>
              </a:ext>
            </a:extLst>
          </p:cNvPr>
          <p:cNvSpPr txBox="1"/>
          <p:nvPr/>
        </p:nvSpPr>
        <p:spPr>
          <a:xfrm>
            <a:off x="3180674" y="685800"/>
            <a:ext cx="7198728" cy="4888454"/>
          </a:xfrm>
          <a:prstGeom prst="rect">
            <a:avLst/>
          </a:prstGeom>
          <a:noFill/>
        </p:spPr>
        <p:txBody>
          <a:bodyPr wrap="square" rtlCol="0">
            <a:spAutoFit/>
          </a:bodyPr>
          <a:lstStyle/>
          <a:p>
            <a:pPr>
              <a:lnSpc>
                <a:spcPct val="150000"/>
              </a:lnSpc>
            </a:pPr>
            <a:r>
              <a:rPr lang="en-US" sz="2400"/>
              <a:t>Technologies Used</a:t>
            </a:r>
          </a:p>
          <a:p>
            <a:pPr>
              <a:lnSpc>
                <a:spcPct val="150000"/>
              </a:lnSpc>
            </a:pPr>
            <a:endParaRPr lang="en-US" sz="2400"/>
          </a:p>
          <a:p>
            <a:pPr marL="285750" indent="-285750">
              <a:lnSpc>
                <a:spcPct val="150000"/>
              </a:lnSpc>
              <a:buFont typeface="Arial" panose="020B0604020202020204" pitchFamily="34" charset="0"/>
              <a:buChar char="•"/>
            </a:pPr>
            <a:r>
              <a:rPr lang="en-US"/>
              <a:t>Backend: Python</a:t>
            </a:r>
          </a:p>
          <a:p>
            <a:pPr marL="285750" indent="-285750">
              <a:lnSpc>
                <a:spcPct val="150000"/>
              </a:lnSpc>
              <a:buFont typeface="Arial" panose="020B0604020202020204" pitchFamily="34" charset="0"/>
              <a:buChar char="•"/>
            </a:pPr>
            <a:r>
              <a:rPr lang="en-US"/>
              <a:t>Frontend: React </a:t>
            </a:r>
          </a:p>
          <a:p>
            <a:pPr marL="285750" indent="-285750">
              <a:lnSpc>
                <a:spcPct val="150000"/>
              </a:lnSpc>
              <a:buFont typeface="Arial" panose="020B0604020202020204" pitchFamily="34" charset="0"/>
              <a:buChar char="•"/>
            </a:pPr>
            <a:r>
              <a:rPr lang="en-US"/>
              <a:t>AI and Machine Learning: Open Source LLM, Reinforcement Learning (Q-learning, Policy Gradient)</a:t>
            </a:r>
          </a:p>
          <a:p>
            <a:pPr marL="285750" indent="-285750">
              <a:lnSpc>
                <a:spcPct val="150000"/>
              </a:lnSpc>
              <a:buFont typeface="Arial" panose="020B0604020202020204" pitchFamily="34" charset="0"/>
              <a:buChar char="•"/>
            </a:pPr>
            <a:r>
              <a:rPr lang="en-US"/>
              <a:t>Recommendation System: Collaborative Filtering, Matrix Factorization</a:t>
            </a:r>
          </a:p>
          <a:p>
            <a:pPr marL="285750" indent="-285750">
              <a:lnSpc>
                <a:spcPct val="150000"/>
              </a:lnSpc>
              <a:buFont typeface="Arial" panose="020B0604020202020204" pitchFamily="34" charset="0"/>
              <a:buChar char="•"/>
            </a:pPr>
            <a:r>
              <a:rPr lang="en-US"/>
              <a:t>Database: MongoDB</a:t>
            </a:r>
          </a:p>
          <a:p>
            <a:pPr marL="285750" indent="-285750">
              <a:lnSpc>
                <a:spcPct val="150000"/>
              </a:lnSpc>
              <a:buFont typeface="Arial" panose="020B0604020202020204" pitchFamily="34" charset="0"/>
              <a:buChar char="•"/>
            </a:pPr>
            <a:r>
              <a:rPr lang="en-US"/>
              <a:t>API: Flask API</a:t>
            </a:r>
          </a:p>
          <a:p>
            <a:pPr marL="285750" indent="-285750">
              <a:lnSpc>
                <a:spcPct val="150000"/>
              </a:lnSpc>
              <a:buFont typeface="Arial" panose="020B0604020202020204" pitchFamily="34" charset="0"/>
              <a:buChar char="•"/>
            </a:pPr>
            <a:r>
              <a:rPr lang="en-US"/>
              <a:t>Cloud Hosting: Azure</a:t>
            </a:r>
          </a:p>
        </p:txBody>
      </p:sp>
      <p:pic>
        <p:nvPicPr>
          <p:cNvPr id="17" name="Google Shape;775;p29">
            <a:extLst>
              <a:ext uri="{FF2B5EF4-FFF2-40B4-BE49-F238E27FC236}">
                <a16:creationId xmlns:a16="http://schemas.microsoft.com/office/drawing/2014/main" id="{C25F5AF6-2802-87CC-DE98-705BE39FB893}"/>
              </a:ext>
            </a:extLst>
          </p:cNvPr>
          <p:cNvPicPr preferRelativeResize="0"/>
          <p:nvPr/>
        </p:nvPicPr>
        <p:blipFill rotWithShape="1">
          <a:blip r:embed="rId2">
            <a:alphaModFix/>
          </a:blip>
          <a:srcRect/>
          <a:stretch/>
        </p:blipFill>
        <p:spPr>
          <a:xfrm>
            <a:off x="10857148" y="1179231"/>
            <a:ext cx="1085182" cy="1085182"/>
          </a:xfrm>
          <a:prstGeom prst="rect">
            <a:avLst/>
          </a:prstGeom>
          <a:noFill/>
          <a:ln>
            <a:noFill/>
          </a:ln>
        </p:spPr>
      </p:pic>
      <p:pic>
        <p:nvPicPr>
          <p:cNvPr id="21" name="Picture 20" descr="A blue and white symbol&#10;&#10;Description automatically generated">
            <a:extLst>
              <a:ext uri="{FF2B5EF4-FFF2-40B4-BE49-F238E27FC236}">
                <a16:creationId xmlns:a16="http://schemas.microsoft.com/office/drawing/2014/main" id="{FC17924A-A008-4A1A-FE1C-1CFBB1DC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02" y="2973407"/>
            <a:ext cx="1493739" cy="1295400"/>
          </a:xfrm>
          <a:prstGeom prst="rect">
            <a:avLst/>
          </a:prstGeom>
        </p:spPr>
      </p:pic>
      <p:sp>
        <p:nvSpPr>
          <p:cNvPr id="4" name="TextBox 3">
            <a:extLst>
              <a:ext uri="{FF2B5EF4-FFF2-40B4-BE49-F238E27FC236}">
                <a16:creationId xmlns:a16="http://schemas.microsoft.com/office/drawing/2014/main" id="{9C56271E-BB30-7D61-35F9-A42BE34ABAAD}"/>
              </a:ext>
            </a:extLst>
          </p:cNvPr>
          <p:cNvSpPr txBox="1"/>
          <p:nvPr/>
        </p:nvSpPr>
        <p:spPr>
          <a:xfrm>
            <a:off x="2990850" y="6488668"/>
            <a:ext cx="61341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2339709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0" y="64402"/>
            <a:ext cx="12192000" cy="10023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3" name="TextBox 2">
            <a:extLst>
              <a:ext uri="{FF2B5EF4-FFF2-40B4-BE49-F238E27FC236}">
                <a16:creationId xmlns:a16="http://schemas.microsoft.com/office/drawing/2014/main" id="{FE5AF69F-DF91-595C-53C3-5696719C5EB9}"/>
              </a:ext>
            </a:extLst>
          </p:cNvPr>
          <p:cNvSpPr txBox="1"/>
          <p:nvPr/>
        </p:nvSpPr>
        <p:spPr>
          <a:xfrm>
            <a:off x="-304800" y="265093"/>
            <a:ext cx="12725400" cy="954107"/>
          </a:xfrm>
          <a:prstGeom prst="rect">
            <a:avLst/>
          </a:prstGeom>
          <a:noFill/>
        </p:spPr>
        <p:txBody>
          <a:bodyPr wrap="square">
            <a:spAutoFit/>
          </a:bodyPr>
          <a:lstStyle/>
          <a:p>
            <a:pPr algn="ctr"/>
            <a:r>
              <a:rPr lang="en-US" sz="2800" b="1">
                <a:solidFill>
                  <a:schemeClr val="bg1"/>
                </a:solidFill>
                <a:latin typeface="Open Sans Bold"/>
              </a:rPr>
              <a:t>The system, Personnel and Software specification requirements</a:t>
            </a:r>
          </a:p>
          <a:p>
            <a:pPr algn="ctr"/>
            <a:endParaRPr lang="en-US" sz="2800" b="1">
              <a:solidFill>
                <a:schemeClr val="bg1"/>
              </a:solidFill>
            </a:endParaRPr>
          </a:p>
        </p:txBody>
      </p:sp>
      <p:sp>
        <p:nvSpPr>
          <p:cNvPr id="8" name="TextBox 7">
            <a:extLst>
              <a:ext uri="{FF2B5EF4-FFF2-40B4-BE49-F238E27FC236}">
                <a16:creationId xmlns:a16="http://schemas.microsoft.com/office/drawing/2014/main" id="{BA858159-04C7-9D6B-EC43-9645DB2B1C0C}"/>
              </a:ext>
            </a:extLst>
          </p:cNvPr>
          <p:cNvSpPr txBox="1"/>
          <p:nvPr/>
        </p:nvSpPr>
        <p:spPr>
          <a:xfrm>
            <a:off x="375436" y="1993880"/>
            <a:ext cx="4572000" cy="3416320"/>
          </a:xfrm>
          <a:prstGeom prst="rect">
            <a:avLst/>
          </a:prstGeom>
          <a:noFill/>
        </p:spPr>
        <p:txBody>
          <a:bodyPr wrap="square" rtlCol="0">
            <a:spAutoFit/>
          </a:bodyPr>
          <a:lstStyle/>
          <a:p>
            <a:r>
              <a:rPr lang="en-US" sz="1800" b="1">
                <a:solidFill>
                  <a:srgbClr val="444F27"/>
                </a:solidFill>
                <a:latin typeface="Aptos" panose="020B0004020202020204" pitchFamily="34" charset="0"/>
              </a:rPr>
              <a:t>Functional Requirements</a:t>
            </a:r>
          </a:p>
          <a:p>
            <a:endParaRPr lang="en-US" b="1">
              <a:solidFill>
                <a:srgbClr val="444F27"/>
              </a:solidFill>
              <a:latin typeface="Aptos" panose="020B0004020202020204" pitchFamily="34" charset="0"/>
            </a:endParaRPr>
          </a:p>
          <a:p>
            <a:pPr marL="285750" indent="-285750">
              <a:buFont typeface="Arial" panose="020B0604020202020204" pitchFamily="34" charset="0"/>
              <a:buChar char="•"/>
            </a:pPr>
            <a:r>
              <a:rPr lang="en-US" sz="1800"/>
              <a:t>Image generation for design visualization.</a:t>
            </a:r>
          </a:p>
          <a:p>
            <a:endParaRPr lang="en-US" sz="1800"/>
          </a:p>
          <a:p>
            <a:pPr marL="285750" indent="-285750">
              <a:buFont typeface="Arial" panose="020B0604020202020204" pitchFamily="34" charset="0"/>
              <a:buChar char="•"/>
            </a:pPr>
            <a:r>
              <a:rPr lang="en-US" sz="1800"/>
              <a:t>Personalized design recommendations using reinforcement learning.</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Integrated text and image input for design feedback.</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Real-time updates on design adjustments and feedback.</a:t>
            </a:r>
            <a:endParaRPr lang="en-GB" sz="1800"/>
          </a:p>
        </p:txBody>
      </p:sp>
      <p:sp>
        <p:nvSpPr>
          <p:cNvPr id="13" name="TextBox 12">
            <a:extLst>
              <a:ext uri="{FF2B5EF4-FFF2-40B4-BE49-F238E27FC236}">
                <a16:creationId xmlns:a16="http://schemas.microsoft.com/office/drawing/2014/main" id="{D865FBDD-B1B5-F332-803D-B0B7E3DE3172}"/>
              </a:ext>
            </a:extLst>
          </p:cNvPr>
          <p:cNvSpPr txBox="1"/>
          <p:nvPr/>
        </p:nvSpPr>
        <p:spPr>
          <a:xfrm>
            <a:off x="152400" y="1143000"/>
            <a:ext cx="5486400" cy="738664"/>
          </a:xfrm>
          <a:prstGeom prst="rect">
            <a:avLst/>
          </a:prstGeom>
          <a:noFill/>
        </p:spPr>
        <p:txBody>
          <a:bodyPr wrap="square" rtlCol="0">
            <a:spAutoFit/>
          </a:bodyPr>
          <a:lstStyle/>
          <a:p>
            <a:r>
              <a:rPr lang="en-US" sz="2400" b="1"/>
              <a:t>Software Specification Requirement</a:t>
            </a:r>
          </a:p>
          <a:p>
            <a:endParaRPr lang="en-US"/>
          </a:p>
        </p:txBody>
      </p:sp>
      <p:sp>
        <p:nvSpPr>
          <p:cNvPr id="14" name="TextBox 13">
            <a:extLst>
              <a:ext uri="{FF2B5EF4-FFF2-40B4-BE49-F238E27FC236}">
                <a16:creationId xmlns:a16="http://schemas.microsoft.com/office/drawing/2014/main" id="{89BA72A3-19AC-B863-99D2-8042C6885D74}"/>
              </a:ext>
            </a:extLst>
          </p:cNvPr>
          <p:cNvSpPr txBox="1"/>
          <p:nvPr/>
        </p:nvSpPr>
        <p:spPr>
          <a:xfrm>
            <a:off x="5531404" y="1600200"/>
            <a:ext cx="6050995" cy="3521990"/>
          </a:xfrm>
          <a:prstGeom prst="rect">
            <a:avLst/>
          </a:prstGeom>
          <a:noFill/>
        </p:spPr>
        <p:txBody>
          <a:bodyPr wrap="square" rtlCol="0">
            <a:spAutoFit/>
          </a:bodyPr>
          <a:lstStyle/>
          <a:p>
            <a:r>
              <a:rPr lang="en-US" sz="1800" b="1">
                <a:solidFill>
                  <a:srgbClr val="444F27"/>
                </a:solidFill>
                <a:latin typeface="Aptos" panose="020B0004020202020204" pitchFamily="34" charset="0"/>
              </a:rPr>
              <a:t>Non-Functional Requirements</a:t>
            </a:r>
          </a:p>
          <a:p>
            <a:endParaRPr lang="en-US" sz="1800" b="1">
              <a:solidFill>
                <a:srgbClr val="444F27"/>
              </a:solidFill>
              <a:latin typeface="Aptos" panose="020B0004020202020204" pitchFamily="34" charset="0"/>
            </a:endParaRP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Performance</a:t>
            </a:r>
            <a:r>
              <a:rPr lang="en-US" sz="1800" kern="100">
                <a:effectLst/>
                <a:ea typeface="Aptos" panose="020B0004020202020204" pitchFamily="34" charset="0"/>
                <a:cs typeface="Latha" panose="020B0604020202020204" pitchFamily="34" charset="0"/>
              </a:rPr>
              <a:t>: Handle high loads with minimal latency.</a:t>
            </a: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Usability</a:t>
            </a:r>
            <a:r>
              <a:rPr lang="en-US" sz="1800" kern="100">
                <a:effectLst/>
                <a:ea typeface="Aptos" panose="020B0004020202020204" pitchFamily="34" charset="0"/>
                <a:cs typeface="Latha" panose="020B0604020202020204" pitchFamily="34" charset="0"/>
              </a:rPr>
              <a:t>: Intuitive interface for seamless interaction.</a:t>
            </a: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Reliability</a:t>
            </a:r>
            <a:r>
              <a:rPr lang="en-US" sz="1800" kern="100">
                <a:effectLst/>
                <a:ea typeface="Aptos" panose="020B0004020202020204" pitchFamily="34" charset="0"/>
                <a:cs typeface="Latha" panose="020B0604020202020204" pitchFamily="34" charset="0"/>
              </a:rPr>
              <a:t>: Consistent availability and minimal downtime.</a:t>
            </a:r>
          </a:p>
          <a:p>
            <a:pPr marL="285750" marR="0" indent="-285750">
              <a:lnSpc>
                <a:spcPct val="115000"/>
              </a:lnSpc>
              <a:spcBef>
                <a:spcPts val="0"/>
              </a:spcBef>
              <a:spcAft>
                <a:spcPts val="800"/>
              </a:spcAft>
              <a:buFont typeface="Arial" panose="020B0604020202020204" pitchFamily="34" charset="0"/>
              <a:buChar char="•"/>
            </a:pPr>
            <a:r>
              <a:rPr lang="en-US" sz="1800" b="1" kern="100">
                <a:effectLst/>
                <a:ea typeface="Aptos" panose="020B0004020202020204" pitchFamily="34" charset="0"/>
                <a:cs typeface="Latha" panose="020B0604020202020204" pitchFamily="34" charset="0"/>
              </a:rPr>
              <a:t>Accuracy</a:t>
            </a:r>
            <a:r>
              <a:rPr lang="en-US" sz="1800" kern="100">
                <a:effectLst/>
                <a:ea typeface="Aptos" panose="020B0004020202020204" pitchFamily="34" charset="0"/>
                <a:cs typeface="Latha" panose="020B0604020202020204" pitchFamily="34" charset="0"/>
              </a:rPr>
              <a:t>: Ensure precise design visualizations and recommendations.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sp>
        <p:nvSpPr>
          <p:cNvPr id="15" name="TextBox 14">
            <a:extLst>
              <a:ext uri="{FF2B5EF4-FFF2-40B4-BE49-F238E27FC236}">
                <a16:creationId xmlns:a16="http://schemas.microsoft.com/office/drawing/2014/main" id="{0B1F2BAC-AE7A-A5D0-99ED-42A68BF9F4BE}"/>
              </a:ext>
            </a:extLst>
          </p:cNvPr>
          <p:cNvSpPr txBox="1"/>
          <p:nvPr/>
        </p:nvSpPr>
        <p:spPr>
          <a:xfrm>
            <a:off x="5334000" y="4572000"/>
            <a:ext cx="6629400" cy="1813830"/>
          </a:xfrm>
          <a:prstGeom prst="rect">
            <a:avLst/>
          </a:prstGeom>
          <a:noFill/>
        </p:spPr>
        <p:txBody>
          <a:bodyPr wrap="square" rtlCol="0">
            <a:spAutoFit/>
          </a:bodyPr>
          <a:lstStyle/>
          <a:p>
            <a:r>
              <a:rPr lang="en-US" sz="1800" b="1">
                <a:solidFill>
                  <a:srgbClr val="444F27"/>
                </a:solidFill>
                <a:latin typeface="Aptos" panose="020B0004020202020204" pitchFamily="34" charset="0"/>
              </a:rPr>
              <a:t>  Required Data Set</a:t>
            </a:r>
          </a:p>
          <a:p>
            <a:endParaRPr lang="en-US" sz="1800">
              <a:solidFill>
                <a:srgbClr val="444F27"/>
              </a:solidFill>
              <a:latin typeface="Aptos" panose="020B0004020202020204" pitchFamily="34" charset="0"/>
            </a:endParaRPr>
          </a:p>
          <a:p>
            <a:pPr marL="359851" lvl="1" indent="-179926">
              <a:lnSpc>
                <a:spcPts val="2333"/>
              </a:lnSpc>
              <a:buFont typeface="Arial"/>
              <a:buChar char="•"/>
            </a:pPr>
            <a:r>
              <a:rPr lang="en-GB" sz="1800" b="1"/>
              <a:t>Kaggle Datasets</a:t>
            </a:r>
            <a:r>
              <a:rPr lang="en-GB" sz="1800"/>
              <a:t>: Publicly available design data and trends.[1]</a:t>
            </a:r>
          </a:p>
          <a:p>
            <a:pPr marL="359851" lvl="1" indent="-179926">
              <a:lnSpc>
                <a:spcPts val="2333"/>
              </a:lnSpc>
              <a:buFont typeface="Arial"/>
              <a:buChar char="•"/>
            </a:pPr>
            <a:endParaRPr lang="en-GB" sz="1800"/>
          </a:p>
          <a:p>
            <a:pPr marL="359851" lvl="1" indent="-179926">
              <a:lnSpc>
                <a:spcPts val="2333"/>
              </a:lnSpc>
              <a:buFont typeface="Arial"/>
              <a:buChar char="•"/>
            </a:pPr>
            <a:r>
              <a:rPr lang="en-GB" sz="1800" b="1"/>
              <a:t>Sri Lankan Interior Architecture</a:t>
            </a:r>
            <a:r>
              <a:rPr lang="en-GB" sz="1800"/>
              <a:t>: Region-specific data from local designers.</a:t>
            </a:r>
            <a:endParaRPr lang="en-US" sz="1800">
              <a:solidFill>
                <a:srgbClr val="545454"/>
              </a:solidFill>
              <a:latin typeface="Aptos" panose="020B0004020202020204" pitchFamily="34" charset="0"/>
            </a:endParaRPr>
          </a:p>
        </p:txBody>
      </p:sp>
      <p:sp>
        <p:nvSpPr>
          <p:cNvPr id="7" name="TextBox 6">
            <a:extLst>
              <a:ext uri="{FF2B5EF4-FFF2-40B4-BE49-F238E27FC236}">
                <a16:creationId xmlns:a16="http://schemas.microsoft.com/office/drawing/2014/main" id="{7D541014-B11E-881D-70BD-5F8F9D23DBC5}"/>
              </a:ext>
            </a:extLst>
          </p:cNvPr>
          <p:cNvSpPr txBox="1"/>
          <p:nvPr/>
        </p:nvSpPr>
        <p:spPr>
          <a:xfrm>
            <a:off x="12934604" y="4405745"/>
            <a:ext cx="184731" cy="369332"/>
          </a:xfrm>
          <a:prstGeom prst="rect">
            <a:avLst/>
          </a:prstGeom>
          <a:noFill/>
        </p:spPr>
        <p:txBody>
          <a:bodyPr wrap="none" rtlCol="0">
            <a:spAutoFit/>
          </a:bodyPr>
          <a:lstStyle/>
          <a:p>
            <a:endParaRPr lang="en-LK"/>
          </a:p>
        </p:txBody>
      </p:sp>
    </p:spTree>
    <p:extLst>
      <p:ext uri="{BB962C8B-B14F-4D97-AF65-F5344CB8AC3E}">
        <p14:creationId xmlns:p14="http://schemas.microsoft.com/office/powerpoint/2010/main" val="2800078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765E4-F44D-A8C5-834B-F2230D7F59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393F4A-0299-6560-EAD0-7F367AA4923E}"/>
              </a:ext>
            </a:extLst>
          </p:cNvPr>
          <p:cNvSpPr txBox="1"/>
          <p:nvPr/>
        </p:nvSpPr>
        <p:spPr>
          <a:xfrm>
            <a:off x="0" y="381000"/>
            <a:ext cx="7315200" cy="1077218"/>
          </a:xfrm>
          <a:prstGeom prst="rect">
            <a:avLst/>
          </a:prstGeom>
          <a:noFill/>
        </p:spPr>
        <p:txBody>
          <a:bodyPr wrap="square">
            <a:spAutoFit/>
          </a:bodyPr>
          <a:lstStyle/>
          <a:p>
            <a:pPr algn="ctr"/>
            <a:r>
              <a:rPr lang="en-US" sz="3200" b="1">
                <a:solidFill>
                  <a:srgbClr val="002060"/>
                </a:solidFill>
              </a:rPr>
              <a:t>COMPLETION AND REMAINING WORKS</a:t>
            </a:r>
          </a:p>
        </p:txBody>
      </p:sp>
      <p:sp>
        <p:nvSpPr>
          <p:cNvPr id="8" name="TextBox 7">
            <a:extLst>
              <a:ext uri="{FF2B5EF4-FFF2-40B4-BE49-F238E27FC236}">
                <a16:creationId xmlns:a16="http://schemas.microsoft.com/office/drawing/2014/main" id="{AE75AE24-04D0-44DC-6933-A72934A6D8B6}"/>
              </a:ext>
            </a:extLst>
          </p:cNvPr>
          <p:cNvSpPr txBox="1"/>
          <p:nvPr/>
        </p:nvSpPr>
        <p:spPr>
          <a:xfrm>
            <a:off x="1219200" y="2209800"/>
            <a:ext cx="4419600" cy="1785104"/>
          </a:xfrm>
          <a:prstGeom prst="rect">
            <a:avLst/>
          </a:prstGeom>
          <a:noFill/>
        </p:spPr>
        <p:txBody>
          <a:bodyPr wrap="square" rtlCol="0">
            <a:spAutoFit/>
          </a:bodyPr>
          <a:lstStyle/>
          <a:p>
            <a:r>
              <a:rPr lang="en-US" sz="2000" b="1"/>
              <a:t>Completion of the Components</a:t>
            </a:r>
          </a:p>
          <a:p>
            <a:endParaRPr lang="en-US" b="1"/>
          </a:p>
          <a:p>
            <a:pPr marL="285750" indent="-285750">
              <a:buFont typeface="Wingdings" panose="05000000000000000000" pitchFamily="2" charset="2"/>
              <a:buChar char="ü"/>
            </a:pPr>
            <a:r>
              <a:rPr lang="en-US"/>
              <a:t>Data collection &amp; pre-processing</a:t>
            </a:r>
          </a:p>
          <a:p>
            <a:pPr marL="285750" indent="-285750">
              <a:buFont typeface="Wingdings" panose="05000000000000000000" pitchFamily="2" charset="2"/>
              <a:buChar char="ü"/>
            </a:pPr>
            <a:r>
              <a:rPr lang="en-US"/>
              <a:t>Train the model</a:t>
            </a:r>
          </a:p>
          <a:p>
            <a:pPr marL="285750" indent="-285750">
              <a:buFont typeface="Wingdings" panose="05000000000000000000" pitchFamily="2" charset="2"/>
              <a:buChar char="ü"/>
            </a:pPr>
            <a:r>
              <a:rPr lang="en-US"/>
              <a:t>Evaluate the model</a:t>
            </a:r>
          </a:p>
          <a:p>
            <a:pPr marL="285750" indent="-285750">
              <a:buFont typeface="Wingdings" panose="05000000000000000000" pitchFamily="2" charset="2"/>
              <a:buChar char="ü"/>
            </a:pPr>
            <a:endParaRPr lang="en-US"/>
          </a:p>
        </p:txBody>
      </p:sp>
      <p:sp>
        <p:nvSpPr>
          <p:cNvPr id="9" name="TextBox 8">
            <a:extLst>
              <a:ext uri="{FF2B5EF4-FFF2-40B4-BE49-F238E27FC236}">
                <a16:creationId xmlns:a16="http://schemas.microsoft.com/office/drawing/2014/main" id="{E64DC6E5-E8FA-E4CB-25C2-7DD82F1F074D}"/>
              </a:ext>
            </a:extLst>
          </p:cNvPr>
          <p:cNvSpPr txBox="1"/>
          <p:nvPr/>
        </p:nvSpPr>
        <p:spPr>
          <a:xfrm>
            <a:off x="6553202" y="2142450"/>
            <a:ext cx="4419600" cy="1508105"/>
          </a:xfrm>
          <a:prstGeom prst="rect">
            <a:avLst/>
          </a:prstGeom>
          <a:noFill/>
        </p:spPr>
        <p:txBody>
          <a:bodyPr wrap="square" rtlCol="0">
            <a:spAutoFit/>
          </a:bodyPr>
          <a:lstStyle/>
          <a:p>
            <a:r>
              <a:rPr lang="en-US" sz="2000" b="1"/>
              <a:t>Remaining Implementations</a:t>
            </a:r>
          </a:p>
          <a:p>
            <a:endParaRPr lang="en-US" b="1"/>
          </a:p>
          <a:p>
            <a:pPr marL="285750" indent="-285750">
              <a:buFont typeface="Wingdings" panose="05000000000000000000" pitchFamily="2" charset="2"/>
              <a:buChar char="ü"/>
            </a:pPr>
            <a:r>
              <a:rPr lang="en-US"/>
              <a:t>Deploy to the cloud and integrate all four components together. </a:t>
            </a:r>
          </a:p>
          <a:p>
            <a:pPr marL="285750" indent="-285750">
              <a:buFont typeface="Wingdings" panose="05000000000000000000" pitchFamily="2" charset="2"/>
              <a:buChar char="ü"/>
            </a:pPr>
            <a:r>
              <a:rPr lang="en-US"/>
              <a:t>Frontend </a:t>
            </a:r>
          </a:p>
        </p:txBody>
      </p:sp>
      <p:sp>
        <p:nvSpPr>
          <p:cNvPr id="6" name="Chord 5">
            <a:extLst>
              <a:ext uri="{FF2B5EF4-FFF2-40B4-BE49-F238E27FC236}">
                <a16:creationId xmlns:a16="http://schemas.microsoft.com/office/drawing/2014/main" id="{B0A876E9-D1D1-244B-8F65-22BE2E32ED0C}"/>
              </a:ext>
            </a:extLst>
          </p:cNvPr>
          <p:cNvSpPr>
            <a:spLocks noGrp="1" noRot="1" noMove="1" noResize="1" noEditPoints="1" noAdjustHandles="1" noChangeArrowheads="1" noChangeShapeType="1"/>
          </p:cNvSpPr>
          <p:nvPr/>
        </p:nvSpPr>
        <p:spPr>
          <a:xfrm rot="17416563">
            <a:off x="10155924" y="-454807"/>
            <a:ext cx="1295400" cy="1305818"/>
          </a:xfrm>
          <a:prstGeom prst="chord">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ord 10">
            <a:extLst>
              <a:ext uri="{FF2B5EF4-FFF2-40B4-BE49-F238E27FC236}">
                <a16:creationId xmlns:a16="http://schemas.microsoft.com/office/drawing/2014/main" id="{97B11C46-7FE9-728B-4B84-79E61D665E60}"/>
              </a:ext>
            </a:extLst>
          </p:cNvPr>
          <p:cNvSpPr>
            <a:spLocks noGrp="1" noRot="1" noMove="1" noResize="1" noEditPoints="1" noAdjustHandles="1" noChangeArrowheads="1" noChangeShapeType="1"/>
          </p:cNvSpPr>
          <p:nvPr/>
        </p:nvSpPr>
        <p:spPr>
          <a:xfrm rot="1383949">
            <a:off x="10747628" y="-111727"/>
            <a:ext cx="2188376" cy="2081873"/>
          </a:xfrm>
          <a:prstGeom prst="chor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ock Arc 11">
            <a:extLst>
              <a:ext uri="{FF2B5EF4-FFF2-40B4-BE49-F238E27FC236}">
                <a16:creationId xmlns:a16="http://schemas.microsoft.com/office/drawing/2014/main" id="{CFB39DDC-C519-D9E1-D33D-9594D43C300C}"/>
              </a:ext>
            </a:extLst>
          </p:cNvPr>
          <p:cNvSpPr>
            <a:spLocks noGrp="1" noRot="1" noMove="1" noResize="1" noEditPoints="1" noAdjustHandles="1" noChangeArrowheads="1" noChangeShapeType="1"/>
          </p:cNvSpPr>
          <p:nvPr/>
        </p:nvSpPr>
        <p:spPr>
          <a:xfrm rot="16200000">
            <a:off x="11497813" y="6422"/>
            <a:ext cx="1538809" cy="1678365"/>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lock Arc 12">
            <a:extLst>
              <a:ext uri="{FF2B5EF4-FFF2-40B4-BE49-F238E27FC236}">
                <a16:creationId xmlns:a16="http://schemas.microsoft.com/office/drawing/2014/main" id="{F887998C-EF30-3DC4-F712-5C35478732C8}"/>
              </a:ext>
            </a:extLst>
          </p:cNvPr>
          <p:cNvSpPr>
            <a:spLocks noGrp="1" noRot="1" noMove="1" noResize="1" noEditPoints="1" noAdjustHandles="1" noChangeArrowheads="1" noChangeShapeType="1"/>
          </p:cNvSpPr>
          <p:nvPr/>
        </p:nvSpPr>
        <p:spPr>
          <a:xfrm rot="10800000">
            <a:off x="10379444" y="-457199"/>
            <a:ext cx="848360" cy="802278"/>
          </a:xfrm>
          <a:prstGeom prst="blockArc">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2632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9289B-F063-52FE-8D91-DF6B83D577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CABCA7-3E68-4430-BF73-F686F70B34CD}"/>
              </a:ext>
            </a:extLst>
          </p:cNvPr>
          <p:cNvSpPr txBox="1"/>
          <p:nvPr/>
        </p:nvSpPr>
        <p:spPr>
          <a:xfrm>
            <a:off x="-1219200" y="178336"/>
            <a:ext cx="7315200" cy="584775"/>
          </a:xfrm>
          <a:prstGeom prst="rect">
            <a:avLst/>
          </a:prstGeom>
          <a:noFill/>
        </p:spPr>
        <p:txBody>
          <a:bodyPr wrap="square">
            <a:spAutoFit/>
          </a:bodyPr>
          <a:lstStyle/>
          <a:p>
            <a:pPr algn="ctr"/>
            <a:r>
              <a:rPr lang="en-US" sz="3200" b="1">
                <a:solidFill>
                  <a:srgbClr val="002060"/>
                </a:solidFill>
              </a:rPr>
              <a:t>Project Evidences</a:t>
            </a:r>
          </a:p>
        </p:txBody>
      </p:sp>
      <p:pic>
        <p:nvPicPr>
          <p:cNvPr id="4" name="Picture 3" descr="A screenshot of a computer">
            <a:extLst>
              <a:ext uri="{FF2B5EF4-FFF2-40B4-BE49-F238E27FC236}">
                <a16:creationId xmlns:a16="http://schemas.microsoft.com/office/drawing/2014/main" id="{8D0B57D3-9D73-395F-6BCA-DB4DF5C58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682055"/>
            <a:ext cx="8610600" cy="4594562"/>
          </a:xfrm>
          <a:prstGeom prst="rect">
            <a:avLst/>
          </a:prstGeom>
        </p:spPr>
      </p:pic>
      <p:sp>
        <p:nvSpPr>
          <p:cNvPr id="6" name="TextBox 5">
            <a:extLst>
              <a:ext uri="{FF2B5EF4-FFF2-40B4-BE49-F238E27FC236}">
                <a16:creationId xmlns:a16="http://schemas.microsoft.com/office/drawing/2014/main" id="{149EBF52-65DB-E8A2-8790-15B784CDC9F0}"/>
              </a:ext>
            </a:extLst>
          </p:cNvPr>
          <p:cNvSpPr txBox="1"/>
          <p:nvPr/>
        </p:nvSpPr>
        <p:spPr>
          <a:xfrm>
            <a:off x="2590800" y="991750"/>
            <a:ext cx="6096000" cy="461665"/>
          </a:xfrm>
          <a:prstGeom prst="rect">
            <a:avLst/>
          </a:prstGeom>
          <a:noFill/>
        </p:spPr>
        <p:txBody>
          <a:bodyPr wrap="square">
            <a:spAutoFit/>
          </a:bodyPr>
          <a:lstStyle/>
          <a:p>
            <a:pPr algn="ctr"/>
            <a:r>
              <a:rPr lang="en-US" sz="2400" b="1">
                <a:solidFill>
                  <a:srgbClr val="002060"/>
                </a:solidFill>
              </a:rPr>
              <a:t>Frontend Development</a:t>
            </a:r>
          </a:p>
        </p:txBody>
      </p:sp>
    </p:spTree>
    <p:extLst>
      <p:ext uri="{BB962C8B-B14F-4D97-AF65-F5344CB8AC3E}">
        <p14:creationId xmlns:p14="http://schemas.microsoft.com/office/powerpoint/2010/main" val="3167490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E105D0A-B5FC-9C37-95EC-8481F7FC0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71600"/>
            <a:ext cx="5859249" cy="3048000"/>
          </a:xfrm>
          <a:prstGeom prst="rect">
            <a:avLst/>
          </a:prstGeom>
        </p:spPr>
      </p:pic>
      <p:pic>
        <p:nvPicPr>
          <p:cNvPr id="5" name="Picture 4" descr="A screenshot of a room">
            <a:extLst>
              <a:ext uri="{FF2B5EF4-FFF2-40B4-BE49-F238E27FC236}">
                <a16:creationId xmlns:a16="http://schemas.microsoft.com/office/drawing/2014/main" id="{13B3A43E-7F1C-41E0-5E76-557835742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554" y="1371600"/>
            <a:ext cx="6086246" cy="3048000"/>
          </a:xfrm>
          <a:prstGeom prst="rect">
            <a:avLst/>
          </a:prstGeom>
        </p:spPr>
      </p:pic>
    </p:spTree>
    <p:extLst>
      <p:ext uri="{BB962C8B-B14F-4D97-AF65-F5344CB8AC3E}">
        <p14:creationId xmlns:p14="http://schemas.microsoft.com/office/powerpoint/2010/main" val="231307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667000" y="2107253"/>
            <a:ext cx="6351151" cy="1317282"/>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0"/>
              <a:ext cx="3326311" cy="523191"/>
            </a:xfrm>
            <a:custGeom>
              <a:avLst/>
              <a:gdLst/>
              <a:ahLst/>
              <a:cxnLst/>
              <a:rect l="l" t="t" r="r" b="b"/>
              <a:pathLst>
                <a:path w="3326311" h="1217481">
                  <a:moveTo>
                    <a:pt x="0" y="0"/>
                  </a:moveTo>
                  <a:lnTo>
                    <a:pt x="3326311" y="0"/>
                  </a:lnTo>
                  <a:lnTo>
                    <a:pt x="3326311" y="1217481"/>
                  </a:lnTo>
                  <a:lnTo>
                    <a:pt x="0" y="1217481"/>
                  </a:lnTo>
                  <a:close/>
                </a:path>
              </a:pathLst>
            </a:custGeom>
            <a:grpFill/>
            <a:ln>
              <a:solidFill>
                <a:srgbClr val="001D58"/>
              </a:solidFill>
            </a:ln>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a:ln>
              <a:solidFill>
                <a:srgbClr val="4668A2"/>
              </a:solidFill>
            </a:ln>
          </p:spPr>
          <p:txBody>
            <a:bodyPr lIns="50800" tIns="50800" rIns="50800" bIns="50800" rtlCol="0" anchor="ctr"/>
            <a:lstStyle/>
            <a:p>
              <a:pPr algn="ctr">
                <a:lnSpc>
                  <a:spcPts val="2659"/>
                </a:lnSpc>
                <a:spcBef>
                  <a:spcPct val="0"/>
                </a:spcBef>
              </a:pPr>
              <a:endParaRPr/>
            </a:p>
          </p:txBody>
        </p:sp>
      </p:grpSp>
      <p:sp>
        <p:nvSpPr>
          <p:cNvPr id="8" name="TextBox 7">
            <a:extLst>
              <a:ext uri="{FF2B5EF4-FFF2-40B4-BE49-F238E27FC236}">
                <a16:creationId xmlns:a16="http://schemas.microsoft.com/office/drawing/2014/main" id="{291FA56D-D5AA-C267-2B53-4E9F6663101A}"/>
              </a:ext>
            </a:extLst>
          </p:cNvPr>
          <p:cNvSpPr txBox="1"/>
          <p:nvPr/>
        </p:nvSpPr>
        <p:spPr>
          <a:xfrm>
            <a:off x="2794575" y="2366110"/>
            <a:ext cx="6096000" cy="646331"/>
          </a:xfrm>
          <a:prstGeom prst="rect">
            <a:avLst/>
          </a:prstGeom>
          <a:noFill/>
        </p:spPr>
        <p:txBody>
          <a:bodyPr wrap="square">
            <a:spAutoFit/>
          </a:bodyPr>
          <a:lstStyle/>
          <a:p>
            <a:pPr algn="ctr"/>
            <a:r>
              <a:rPr lang="en-US" sz="3600" b="1">
                <a:solidFill>
                  <a:schemeClr val="bg1"/>
                </a:solidFill>
              </a:rPr>
              <a:t>IT21188718 | </a:t>
            </a:r>
            <a:r>
              <a:rPr lang="en-US" sz="3600" b="1" err="1">
                <a:solidFill>
                  <a:schemeClr val="bg1"/>
                </a:solidFill>
              </a:rPr>
              <a:t>Sathurjan.K</a:t>
            </a:r>
            <a:endParaRPr lang="en-LK" sz="3600" b="1">
              <a:solidFill>
                <a:schemeClr val="bg1"/>
              </a:solidFill>
            </a:endParaRPr>
          </a:p>
        </p:txBody>
      </p:sp>
      <p:sp>
        <p:nvSpPr>
          <p:cNvPr id="2" name="TextBox 1">
            <a:extLst>
              <a:ext uri="{FF2B5EF4-FFF2-40B4-BE49-F238E27FC236}">
                <a16:creationId xmlns:a16="http://schemas.microsoft.com/office/drawing/2014/main" id="{994D723C-6498-3C61-4A17-7590AB36F3BF}"/>
              </a:ext>
            </a:extLst>
          </p:cNvPr>
          <p:cNvSpPr txBox="1"/>
          <p:nvPr/>
        </p:nvSpPr>
        <p:spPr>
          <a:xfrm>
            <a:off x="2108775" y="3424535"/>
            <a:ext cx="7721025" cy="461665"/>
          </a:xfrm>
          <a:prstGeom prst="rect">
            <a:avLst/>
          </a:prstGeom>
          <a:noFill/>
        </p:spPr>
        <p:txBody>
          <a:bodyPr wrap="square">
            <a:spAutoFit/>
          </a:bodyPr>
          <a:lstStyle/>
          <a:p>
            <a:r>
              <a:rPr lang="en-US" sz="2400"/>
              <a:t>BSc (Hons) in Information Technology Specializing in IT</a:t>
            </a:r>
          </a:p>
        </p:txBody>
      </p:sp>
      <p:pic>
        <p:nvPicPr>
          <p:cNvPr id="9" name="Picture 8" descr="A person with a beard&#10;&#10;Description automatically generated">
            <a:extLst>
              <a:ext uri="{FF2B5EF4-FFF2-40B4-BE49-F238E27FC236}">
                <a16:creationId xmlns:a16="http://schemas.microsoft.com/office/drawing/2014/main" id="{F3E0A894-93DD-4093-BF7B-AECE7151C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5891" y="531219"/>
            <a:ext cx="1979474" cy="2158056"/>
          </a:xfrm>
          <a:prstGeom prst="flowChartConnector">
            <a:avLst/>
          </a:prstGeom>
        </p:spPr>
      </p:pic>
      <p:sp>
        <p:nvSpPr>
          <p:cNvPr id="3" name="Rectangle 2">
            <a:extLst>
              <a:ext uri="{FF2B5EF4-FFF2-40B4-BE49-F238E27FC236}">
                <a16:creationId xmlns:a16="http://schemas.microsoft.com/office/drawing/2014/main" id="{514F846D-EE02-F341-B138-2288564A2402}"/>
              </a:ext>
            </a:extLst>
          </p:cNvPr>
          <p:cNvSpPr/>
          <p:nvPr/>
        </p:nvSpPr>
        <p:spPr>
          <a:xfrm>
            <a:off x="342900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a:t>
            </a:r>
            <a:r>
              <a:rPr lang="en-US" b="1">
                <a:solidFill>
                  <a:schemeClr val="tx1"/>
                </a:solidFill>
              </a:rPr>
              <a:t>188718</a:t>
            </a:r>
            <a:r>
              <a:rPr lang="en-US" sz="1800">
                <a:solidFill>
                  <a:schemeClr val="tx1"/>
                </a:solidFill>
              </a:rPr>
              <a:t>  |   </a:t>
            </a:r>
            <a:r>
              <a:rPr lang="en-US">
                <a:solidFill>
                  <a:schemeClr val="tx1"/>
                </a:solidFill>
              </a:rPr>
              <a:t>SATHURJAN.K</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1933588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A80F3151-1DDF-0EAA-1680-B19591FAC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14400"/>
            <a:ext cx="9372600" cy="5264765"/>
          </a:xfrm>
          <a:prstGeom prst="rect">
            <a:avLst/>
          </a:prstGeom>
        </p:spPr>
      </p:pic>
    </p:spTree>
    <p:extLst>
      <p:ext uri="{BB962C8B-B14F-4D97-AF65-F5344CB8AC3E}">
        <p14:creationId xmlns:p14="http://schemas.microsoft.com/office/powerpoint/2010/main" val="3439961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3684B82-5323-591F-6D6C-080C6865D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864018"/>
            <a:ext cx="5833168" cy="3276600"/>
          </a:xfrm>
          <a:prstGeom prst="rect">
            <a:avLst/>
          </a:prstGeom>
        </p:spPr>
      </p:pic>
      <p:pic>
        <p:nvPicPr>
          <p:cNvPr id="5" name="Picture 4" descr="A computer screen shot of a program">
            <a:extLst>
              <a:ext uri="{FF2B5EF4-FFF2-40B4-BE49-F238E27FC236}">
                <a16:creationId xmlns:a16="http://schemas.microsoft.com/office/drawing/2014/main" id="{915ABC79-699E-D186-47BD-4A40CFEA3AE3}"/>
              </a:ext>
            </a:extLst>
          </p:cNvPr>
          <p:cNvPicPr>
            <a:picLocks noChangeAspect="1"/>
          </p:cNvPicPr>
          <p:nvPr/>
        </p:nvPicPr>
        <p:blipFill>
          <a:blip r:embed="rId3">
            <a:extLst>
              <a:ext uri="{28A0092B-C50C-407E-A947-70E740481C1C}">
                <a14:useLocalDpi xmlns:a14="http://schemas.microsoft.com/office/drawing/2010/main" val="0"/>
              </a:ext>
            </a:extLst>
          </a:blip>
          <a:srcRect l="23256" t="61760" b="7667"/>
          <a:stretch/>
        </p:blipFill>
        <p:spPr>
          <a:xfrm>
            <a:off x="5684729" y="4464485"/>
            <a:ext cx="4476628" cy="1064400"/>
          </a:xfrm>
          <a:prstGeom prst="rect">
            <a:avLst/>
          </a:prstGeom>
        </p:spPr>
      </p:pic>
    </p:spTree>
    <p:extLst>
      <p:ext uri="{BB962C8B-B14F-4D97-AF65-F5344CB8AC3E}">
        <p14:creationId xmlns:p14="http://schemas.microsoft.com/office/powerpoint/2010/main" val="321967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15D15AC2-0D3B-9D85-E36D-B21B19717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974387"/>
            <a:ext cx="9073931" cy="5111175"/>
          </a:xfrm>
          <a:prstGeom prst="rect">
            <a:avLst/>
          </a:prstGeom>
        </p:spPr>
      </p:pic>
    </p:spTree>
    <p:extLst>
      <p:ext uri="{BB962C8B-B14F-4D97-AF65-F5344CB8AC3E}">
        <p14:creationId xmlns:p14="http://schemas.microsoft.com/office/powerpoint/2010/main" val="3116505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9A82E6-AE61-617A-6E67-110046D5B5C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8" name="TextBox 7">
            <a:extLst>
              <a:ext uri="{FF2B5EF4-FFF2-40B4-BE49-F238E27FC236}">
                <a16:creationId xmlns:a16="http://schemas.microsoft.com/office/drawing/2014/main" id="{66DFA94A-1A30-5207-B0D1-243A7192D0AE}"/>
              </a:ext>
            </a:extLst>
          </p:cNvPr>
          <p:cNvSpPr txBox="1"/>
          <p:nvPr/>
        </p:nvSpPr>
        <p:spPr>
          <a:xfrm>
            <a:off x="1752600" y="1524000"/>
            <a:ext cx="8991599" cy="3139321"/>
          </a:xfrm>
          <a:prstGeom prst="rect">
            <a:avLst/>
          </a:prstGeom>
          <a:noFill/>
        </p:spPr>
        <p:txBody>
          <a:bodyPr wrap="square" rtlCol="0">
            <a:spAutoFit/>
          </a:bodyPr>
          <a:lstStyle/>
          <a:p>
            <a:pPr marL="285750" indent="-285750">
              <a:buFont typeface="Wingdings" panose="05000000000000000000" pitchFamily="2" charset="2"/>
              <a:buChar char="v"/>
            </a:pPr>
            <a:r>
              <a:rPr lang="en-US"/>
              <a:t>Marketing and Sales Strategy</a:t>
            </a:r>
            <a:r>
              <a:rPr lang="en-US" b="1"/>
              <a:t>:</a:t>
            </a:r>
            <a:r>
              <a:rPr lang="en-US"/>
              <a:t> Leverage digital marketing, partnerships, and local events to drive adoption.</a:t>
            </a:r>
          </a:p>
          <a:p>
            <a:pPr marL="285750" indent="-285750">
              <a:buFont typeface="Wingdings" panose="05000000000000000000" pitchFamily="2" charset="2"/>
              <a:buChar char="v"/>
            </a:pPr>
            <a:endParaRPr lang="en-US"/>
          </a:p>
          <a:p>
            <a:endParaRPr lang="en-US"/>
          </a:p>
          <a:p>
            <a:pPr marL="285750" indent="-285750">
              <a:buFont typeface="Wingdings" panose="05000000000000000000" pitchFamily="2" charset="2"/>
              <a:buChar char="v"/>
            </a:pPr>
            <a:r>
              <a:rPr lang="en-US"/>
              <a:t>Market Analysis</a:t>
            </a:r>
            <a:r>
              <a:rPr lang="en-US" b="1"/>
              <a:t>:</a:t>
            </a:r>
            <a:r>
              <a:rPr lang="en-US"/>
              <a:t> Target interior designers, architects, and developers; capitalize on growing demand and limited AI competition.</a:t>
            </a:r>
          </a:p>
          <a:p>
            <a:pPr marL="285750" indent="-285750">
              <a:buFont typeface="Wingdings" panose="05000000000000000000" pitchFamily="2" charset="2"/>
              <a:buChar char="v"/>
            </a:pPr>
            <a:endParaRPr lang="en-US"/>
          </a:p>
          <a:p>
            <a:endParaRPr lang="en-US"/>
          </a:p>
          <a:p>
            <a:pPr marL="285750" indent="-285750">
              <a:buFont typeface="Wingdings" panose="05000000000000000000" pitchFamily="2" charset="2"/>
              <a:buChar char="v"/>
            </a:pPr>
            <a:r>
              <a:rPr lang="en-US"/>
              <a:t>Pricing Strategy: Offer subscription tiers, pay-per-use, and educational discounts.</a:t>
            </a:r>
          </a:p>
          <a:p>
            <a:pPr marL="285750" indent="-285750">
              <a:buFont typeface="Wingdings" panose="05000000000000000000" pitchFamily="2" charset="2"/>
              <a:buChar char="v"/>
            </a:pPr>
            <a:endParaRPr lang="en-US"/>
          </a:p>
          <a:p>
            <a:pPr marL="285750" indent="-285750">
              <a:buFont typeface="Wingdings" panose="05000000000000000000" pitchFamily="2" charset="2"/>
              <a:buChar char="v"/>
            </a:pPr>
            <a:endParaRPr lang="en-US"/>
          </a:p>
        </p:txBody>
      </p:sp>
      <p:sp>
        <p:nvSpPr>
          <p:cNvPr id="3" name="TextBox 10">
            <a:extLst>
              <a:ext uri="{FF2B5EF4-FFF2-40B4-BE49-F238E27FC236}">
                <a16:creationId xmlns:a16="http://schemas.microsoft.com/office/drawing/2014/main" id="{6E12DE6B-22D9-698D-BE96-DE1400224916}"/>
              </a:ext>
            </a:extLst>
          </p:cNvPr>
          <p:cNvSpPr txBox="1"/>
          <p:nvPr/>
        </p:nvSpPr>
        <p:spPr>
          <a:xfrm>
            <a:off x="2438400" y="304800"/>
            <a:ext cx="7924801" cy="970372"/>
          </a:xfrm>
          <a:prstGeom prst="rect">
            <a:avLst/>
          </a:prstGeom>
          <a:solidFill>
            <a:srgbClr val="001D58"/>
          </a:solidFill>
        </p:spPr>
        <p:txBody>
          <a:bodyPr lIns="50800" tIns="50800" rIns="50800" bIns="50800" rtlCol="0" anchor="ctr"/>
          <a:lstStyle/>
          <a:p>
            <a:pPr algn="just"/>
            <a:endParaRPr lang="en-US" sz="1800"/>
          </a:p>
        </p:txBody>
      </p:sp>
      <p:pic>
        <p:nvPicPr>
          <p:cNvPr id="5" name="Picture 4">
            <a:extLst>
              <a:ext uri="{FF2B5EF4-FFF2-40B4-BE49-F238E27FC236}">
                <a16:creationId xmlns:a16="http://schemas.microsoft.com/office/drawing/2014/main" id="{1E944CD4-5A13-5AEB-02FC-24D2ACD9082E}"/>
              </a:ext>
            </a:extLst>
          </p:cNvPr>
          <p:cNvPicPr>
            <a:picLocks noChangeAspect="1"/>
          </p:cNvPicPr>
          <p:nvPr/>
        </p:nvPicPr>
        <p:blipFill>
          <a:blip r:embed="rId2"/>
          <a:stretch>
            <a:fillRect/>
          </a:stretch>
        </p:blipFill>
        <p:spPr>
          <a:xfrm>
            <a:off x="3593375" y="304800"/>
            <a:ext cx="5005250" cy="1066892"/>
          </a:xfrm>
          <a:prstGeom prst="rect">
            <a:avLst/>
          </a:prstGeom>
        </p:spPr>
      </p:pic>
    </p:spTree>
    <p:extLst>
      <p:ext uri="{BB962C8B-B14F-4D97-AF65-F5344CB8AC3E}">
        <p14:creationId xmlns:p14="http://schemas.microsoft.com/office/powerpoint/2010/main" val="3387536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600200" y="140602"/>
            <a:ext cx="8686799"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3" name="TextBox 2">
            <a:extLst>
              <a:ext uri="{FF2B5EF4-FFF2-40B4-BE49-F238E27FC236}">
                <a16:creationId xmlns:a16="http://schemas.microsoft.com/office/drawing/2014/main" id="{DADF7A51-EC89-A589-6E5C-2530309FB188}"/>
              </a:ext>
            </a:extLst>
          </p:cNvPr>
          <p:cNvSpPr txBox="1"/>
          <p:nvPr/>
        </p:nvSpPr>
        <p:spPr>
          <a:xfrm>
            <a:off x="2134423" y="435114"/>
            <a:ext cx="7695377" cy="707886"/>
          </a:xfrm>
          <a:prstGeom prst="rect">
            <a:avLst/>
          </a:prstGeom>
          <a:noFill/>
        </p:spPr>
        <p:txBody>
          <a:bodyPr wrap="square">
            <a:spAutoFit/>
          </a:bodyPr>
          <a:lstStyle/>
          <a:p>
            <a:pPr algn="ctr"/>
            <a:r>
              <a:rPr lang="en-US" sz="4000" b="1">
                <a:solidFill>
                  <a:schemeClr val="bg1"/>
                </a:solidFill>
              </a:rPr>
              <a:t>Gantt Chart</a:t>
            </a:r>
          </a:p>
        </p:txBody>
      </p:sp>
      <p:sp>
        <p:nvSpPr>
          <p:cNvPr id="8" name="TextBox 7">
            <a:extLst>
              <a:ext uri="{FF2B5EF4-FFF2-40B4-BE49-F238E27FC236}">
                <a16:creationId xmlns:a16="http://schemas.microsoft.com/office/drawing/2014/main" id="{AB33E5EA-042D-5039-63A4-9FAA548BEE60}"/>
              </a:ext>
            </a:extLst>
          </p:cNvPr>
          <p:cNvSpPr txBox="1"/>
          <p:nvPr/>
        </p:nvSpPr>
        <p:spPr>
          <a:xfrm>
            <a:off x="2895600" y="6488668"/>
            <a:ext cx="60960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pic>
        <p:nvPicPr>
          <p:cNvPr id="7" name="Picture 6" descr="A graph with a diagram">
            <a:extLst>
              <a:ext uri="{FF2B5EF4-FFF2-40B4-BE49-F238E27FC236}">
                <a16:creationId xmlns:a16="http://schemas.microsoft.com/office/drawing/2014/main" id="{8D9608C7-4A2A-9A7E-2BDE-94DA253B574F}"/>
              </a:ext>
            </a:extLst>
          </p:cNvPr>
          <p:cNvPicPr>
            <a:picLocks noChangeAspect="1"/>
          </p:cNvPicPr>
          <p:nvPr/>
        </p:nvPicPr>
        <p:blipFill rotWithShape="1">
          <a:blip r:embed="rId2">
            <a:extLst>
              <a:ext uri="{28A0092B-C50C-407E-A947-70E740481C1C}">
                <a14:useLocalDpi xmlns:a14="http://schemas.microsoft.com/office/drawing/2010/main" val="0"/>
              </a:ext>
            </a:extLst>
          </a:blip>
          <a:srcRect l="10499" t="15607" r="8516" b="15888"/>
          <a:stretch/>
        </p:blipFill>
        <p:spPr>
          <a:xfrm>
            <a:off x="1524000" y="1219200"/>
            <a:ext cx="9220200" cy="5273674"/>
          </a:xfrm>
          <a:prstGeom prst="rect">
            <a:avLst/>
          </a:prstGeom>
        </p:spPr>
      </p:pic>
    </p:spTree>
    <p:extLst>
      <p:ext uri="{BB962C8B-B14F-4D97-AF65-F5344CB8AC3E}">
        <p14:creationId xmlns:p14="http://schemas.microsoft.com/office/powerpoint/2010/main" val="3108533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0489CB14-2E55-06F7-2123-D0822BD9E22F}"/>
              </a:ext>
            </a:extLst>
          </p:cNvPr>
          <p:cNvGrpSpPr/>
          <p:nvPr/>
        </p:nvGrpSpPr>
        <p:grpSpPr>
          <a:xfrm>
            <a:off x="1600200" y="140602"/>
            <a:ext cx="8686799" cy="1154798"/>
            <a:chOff x="0" y="-38100"/>
            <a:chExt cx="3326311" cy="1255581"/>
          </a:xfrm>
          <a:solidFill>
            <a:srgbClr val="001D58"/>
          </a:solidFill>
        </p:grpSpPr>
        <p:sp>
          <p:nvSpPr>
            <p:cNvPr id="3" name="Freeform 9">
              <a:extLst>
                <a:ext uri="{FF2B5EF4-FFF2-40B4-BE49-F238E27FC236}">
                  <a16:creationId xmlns:a16="http://schemas.microsoft.com/office/drawing/2014/main" id="{E92CC023-71B4-5F1B-F4A0-DEEA3A8B189D}"/>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4" name="TextBox 10">
              <a:extLst>
                <a:ext uri="{FF2B5EF4-FFF2-40B4-BE49-F238E27FC236}">
                  <a16:creationId xmlns:a16="http://schemas.microsoft.com/office/drawing/2014/main" id="{75367EB4-CA16-35A9-4AD6-C69F931BA069}"/>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97CB2A9B-20C3-4A75-1182-DDAE9F6C0E93}"/>
              </a:ext>
            </a:extLst>
          </p:cNvPr>
          <p:cNvSpPr txBox="1"/>
          <p:nvPr/>
        </p:nvSpPr>
        <p:spPr>
          <a:xfrm>
            <a:off x="2134423" y="381000"/>
            <a:ext cx="7695377" cy="707886"/>
          </a:xfrm>
          <a:prstGeom prst="rect">
            <a:avLst/>
          </a:prstGeom>
          <a:noFill/>
        </p:spPr>
        <p:txBody>
          <a:bodyPr wrap="square">
            <a:spAutoFit/>
          </a:bodyPr>
          <a:lstStyle/>
          <a:p>
            <a:pPr algn="ctr"/>
            <a:r>
              <a:rPr lang="en-US" sz="4000" b="1">
                <a:solidFill>
                  <a:schemeClr val="bg1"/>
                </a:solidFill>
              </a:rPr>
              <a:t>Work Breakdown Structure</a:t>
            </a:r>
          </a:p>
        </p:txBody>
      </p:sp>
      <p:pic>
        <p:nvPicPr>
          <p:cNvPr id="7" name="Picture 6" descr="A blue rectangular structure with white text&#10;&#10;Description automatically generated">
            <a:extLst>
              <a:ext uri="{FF2B5EF4-FFF2-40B4-BE49-F238E27FC236}">
                <a16:creationId xmlns:a16="http://schemas.microsoft.com/office/drawing/2014/main" id="{1A28281C-FB88-DD75-0D7B-B5189A674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333963"/>
            <a:ext cx="9143177" cy="5143037"/>
          </a:xfrm>
          <a:prstGeom prst="rect">
            <a:avLst/>
          </a:prstGeom>
        </p:spPr>
      </p:pic>
      <p:sp>
        <p:nvSpPr>
          <p:cNvPr id="8" name="Rectangle 7">
            <a:extLst>
              <a:ext uri="{FF2B5EF4-FFF2-40B4-BE49-F238E27FC236}">
                <a16:creationId xmlns:a16="http://schemas.microsoft.com/office/drawing/2014/main" id="{B8524BC9-245C-BB91-A42F-BCE0B99738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Tree>
    <p:extLst>
      <p:ext uri="{BB962C8B-B14F-4D97-AF65-F5344CB8AC3E}">
        <p14:creationId xmlns:p14="http://schemas.microsoft.com/office/powerpoint/2010/main" val="41875921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1752600" y="140602"/>
            <a:ext cx="8534400"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A1EB9955-5967-667B-C35E-EDDC8E4A8DC9}"/>
              </a:ext>
            </a:extLst>
          </p:cNvPr>
          <p:cNvSpPr txBox="1"/>
          <p:nvPr/>
        </p:nvSpPr>
        <p:spPr>
          <a:xfrm>
            <a:off x="4038600" y="381000"/>
            <a:ext cx="3886200" cy="830997"/>
          </a:xfrm>
          <a:prstGeom prst="rect">
            <a:avLst/>
          </a:prstGeom>
          <a:noFill/>
        </p:spPr>
        <p:txBody>
          <a:bodyPr wrap="square" rtlCol="0">
            <a:spAutoFit/>
          </a:bodyPr>
          <a:lstStyle/>
          <a:p>
            <a:pPr algn="ctr"/>
            <a:r>
              <a:rPr lang="en-LK" sz="4800" b="1">
                <a:solidFill>
                  <a:schemeClr val="bg1"/>
                </a:solidFill>
              </a:rPr>
              <a:t>References</a:t>
            </a:r>
          </a:p>
        </p:txBody>
      </p:sp>
      <p:sp>
        <p:nvSpPr>
          <p:cNvPr id="7" name="TextBox 6">
            <a:extLst>
              <a:ext uri="{FF2B5EF4-FFF2-40B4-BE49-F238E27FC236}">
                <a16:creationId xmlns:a16="http://schemas.microsoft.com/office/drawing/2014/main" id="{BE695DF4-B3CF-0192-D6EA-A790E2921D9A}"/>
              </a:ext>
            </a:extLst>
          </p:cNvPr>
          <p:cNvSpPr txBox="1"/>
          <p:nvPr/>
        </p:nvSpPr>
        <p:spPr>
          <a:xfrm>
            <a:off x="2895600" y="6488668"/>
            <a:ext cx="6096000" cy="369332"/>
          </a:xfrm>
          <a:prstGeom prst="rect">
            <a:avLst/>
          </a:prstGeom>
          <a:noFill/>
        </p:spPr>
        <p:txBody>
          <a:bodyPr wrap="square">
            <a:spAutoFit/>
          </a:bodyPr>
          <a:lstStyle/>
          <a:p>
            <a:r>
              <a:rPr lang="en-US" sz="1800" b="1">
                <a:solidFill>
                  <a:schemeClr val="tx1"/>
                </a:solidFill>
              </a:rPr>
              <a:t>IT21301254</a:t>
            </a:r>
            <a:r>
              <a:rPr lang="en-US" sz="1800">
                <a:solidFill>
                  <a:schemeClr val="tx1"/>
                </a:solidFill>
              </a:rPr>
              <a:t>  | </a:t>
            </a:r>
            <a:r>
              <a:rPr lang="en-US">
                <a:solidFill>
                  <a:schemeClr val="tx1"/>
                </a:solidFill>
              </a:rPr>
              <a:t>Silva A.A.I </a:t>
            </a:r>
            <a:r>
              <a:rPr lang="en-US" sz="1800">
                <a:solidFill>
                  <a:schemeClr val="tx1"/>
                </a:solidFill>
              </a:rPr>
              <a:t>|  24-25J-201 </a:t>
            </a:r>
            <a:endParaRPr lang="en-US" sz="1800" b="0">
              <a:solidFill>
                <a:schemeClr val="tx1"/>
              </a:solidFill>
            </a:endParaRPr>
          </a:p>
        </p:txBody>
      </p:sp>
      <p:sp>
        <p:nvSpPr>
          <p:cNvPr id="9" name="TextBox 8">
            <a:extLst>
              <a:ext uri="{FF2B5EF4-FFF2-40B4-BE49-F238E27FC236}">
                <a16:creationId xmlns:a16="http://schemas.microsoft.com/office/drawing/2014/main" id="{12414FEF-194C-71DC-58C7-F5C392A0EF40}"/>
              </a:ext>
            </a:extLst>
          </p:cNvPr>
          <p:cNvSpPr txBox="1"/>
          <p:nvPr/>
        </p:nvSpPr>
        <p:spPr>
          <a:xfrm>
            <a:off x="685800" y="1828800"/>
            <a:ext cx="10896600" cy="5632311"/>
          </a:xfrm>
          <a:prstGeom prst="rect">
            <a:avLst/>
          </a:prstGeom>
          <a:noFill/>
        </p:spPr>
        <p:txBody>
          <a:bodyPr wrap="square" rtlCol="0">
            <a:spAutoFit/>
          </a:bodyPr>
          <a:lstStyle/>
          <a:p>
            <a:r>
              <a:rPr lang="en-US"/>
              <a:t>[1] DUMITRUX, "Architectural Styles," Available: [</a:t>
            </a:r>
            <a:r>
              <a:rPr lang="en-US">
                <a:hlinkClick r:id="rId2"/>
              </a:rPr>
              <a:t>https://www.kaggle.com/datasets/dumitrux/architectural-styles-dataset</a:t>
            </a:r>
            <a:r>
              <a:rPr lang="en-US"/>
              <a:t>]</a:t>
            </a:r>
          </a:p>
          <a:p>
            <a:endParaRPr lang="en-US"/>
          </a:p>
          <a:p>
            <a:r>
              <a:rPr lang="en-US"/>
              <a:t>[2] </a:t>
            </a:r>
            <a:r>
              <a:rPr lang="en-US" err="1"/>
              <a:t>Zhe</a:t>
            </a:r>
            <a:r>
              <a:rPr lang="en-US"/>
              <a:t> Xu, Ya Zhang, </a:t>
            </a:r>
            <a:r>
              <a:rPr lang="en-US" err="1"/>
              <a:t>Dacheng</a:t>
            </a:r>
            <a:r>
              <a:rPr lang="en-US"/>
              <a:t> Tao, and Junjie Wu, "Architectural Style Classification Using Multinomial Latent Logistic Regression," Shanghai Jiao Tong University, Sun Yat-Sen University, 2014. Available: [</a:t>
            </a:r>
            <a:r>
              <a:rPr lang="en-US">
                <a:hlinkClick r:id="rId3" action="ppaction://hlinkpres?slideindex=1&amp;slidetitle="/>
              </a:rPr>
              <a:t>https://www.researchgate.net/publication/275604099_Architectural_Style_Classification_Using_Multinomial_Latent_Logistic_Regression</a:t>
            </a:r>
            <a:r>
              <a:rPr lang="en-US"/>
              <a:t>]</a:t>
            </a:r>
          </a:p>
          <a:p>
            <a:endParaRPr lang="en-US"/>
          </a:p>
          <a:p>
            <a:r>
              <a:rPr lang="en-US"/>
              <a:t>[3] Nima </a:t>
            </a:r>
            <a:r>
              <a:rPr lang="en-US" err="1"/>
              <a:t>Norouzi</a:t>
            </a:r>
            <a:r>
              <a:rPr lang="en-US"/>
              <a:t>, Maryam Shabak, Mohamed Rashid </a:t>
            </a:r>
            <a:r>
              <a:rPr lang="en-US" err="1"/>
              <a:t>Embi</a:t>
            </a:r>
            <a:r>
              <a:rPr lang="en-US"/>
              <a:t>, and </a:t>
            </a:r>
            <a:r>
              <a:rPr lang="en-US" err="1"/>
              <a:t>Tareef</a:t>
            </a:r>
            <a:r>
              <a:rPr lang="en-US"/>
              <a:t> Hayat Khan, "The Architect, the Client and Effective Communication in Architectural Design Practice," </a:t>
            </a:r>
            <a:r>
              <a:rPr lang="en-US" err="1"/>
              <a:t>Universiti</a:t>
            </a:r>
            <a:r>
              <a:rPr lang="en-US"/>
              <a:t> </a:t>
            </a:r>
            <a:r>
              <a:rPr lang="en-US" err="1"/>
              <a:t>Teknologi</a:t>
            </a:r>
            <a:r>
              <a:rPr lang="en-US"/>
              <a:t> Malaysia, Islamic Azad University, January 2015. Available: [</a:t>
            </a:r>
            <a:r>
              <a:rPr lang="en-US">
                <a:hlinkClick r:id="rId3" action="ppaction://hlinkpres?slideindex=1&amp;slidetitle="/>
              </a:rPr>
              <a:t>https://www.researchgate.net/publication/273501174_The_Architect_the_Client_and_Effective_Communication_in_Architectural_Design_Practice</a:t>
            </a:r>
            <a:r>
              <a:rPr lang="en-US"/>
              <a:t>]</a:t>
            </a:r>
          </a:p>
          <a:p>
            <a:endParaRPr lang="en-US"/>
          </a:p>
          <a:p>
            <a:r>
              <a:rPr lang="en-US"/>
              <a:t>[4] </a:t>
            </a:r>
            <a:r>
              <a:rPr lang="en-US" err="1"/>
              <a:t>Feiyang</a:t>
            </a:r>
            <a:r>
              <a:rPr lang="en-US"/>
              <a:t> Pan, </a:t>
            </a:r>
            <a:r>
              <a:rPr lang="en-US" err="1"/>
              <a:t>Qingpeng</a:t>
            </a:r>
            <a:r>
              <a:rPr lang="en-US"/>
              <a:t> Cai, </a:t>
            </a:r>
            <a:r>
              <a:rPr lang="en-US" err="1"/>
              <a:t>Pingzhong</a:t>
            </a:r>
            <a:r>
              <a:rPr lang="en-US"/>
              <a:t> Tang, </a:t>
            </a:r>
            <a:r>
              <a:rPr lang="en-US" err="1"/>
              <a:t>Fuzhen</a:t>
            </a:r>
            <a:r>
              <a:rPr lang="en-US"/>
              <a:t> Zhuang, and Qing He, "Policy Gradients for Contextual Recommendations." Available: [</a:t>
            </a:r>
            <a:r>
              <a:rPr lang="en-US">
                <a:hlinkClick r:id="rId3" action="ppaction://hlinkpres?slideindex=1&amp;slidetitle="/>
              </a:rPr>
              <a:t>https://arxiv.org/abs/1802.04162](https://arxiv.org/abs/1802.04162</a:t>
            </a:r>
            <a:r>
              <a:rPr lang="en-US"/>
              <a:t>).</a:t>
            </a:r>
          </a:p>
          <a:p>
            <a:endParaRPr lang="en-US"/>
          </a:p>
          <a:p>
            <a:endParaRPr lang="en-US"/>
          </a:p>
          <a:p>
            <a:endParaRPr lang="en-US"/>
          </a:p>
          <a:p>
            <a:endParaRPr lang="en-US"/>
          </a:p>
        </p:txBody>
      </p:sp>
    </p:spTree>
    <p:extLst>
      <p:ext uri="{BB962C8B-B14F-4D97-AF65-F5344CB8AC3E}">
        <p14:creationId xmlns:p14="http://schemas.microsoft.com/office/powerpoint/2010/main" val="356525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33600" y="36027"/>
            <a:ext cx="8001000" cy="1161431"/>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0">
              <a:solidFill>
                <a:schemeClr val="tx1"/>
              </a:solidFill>
            </a:endParaRPr>
          </a:p>
        </p:txBody>
      </p:sp>
      <p:sp>
        <p:nvSpPr>
          <p:cNvPr id="7" name="TextBox 6">
            <a:extLst>
              <a:ext uri="{FF2B5EF4-FFF2-40B4-BE49-F238E27FC236}">
                <a16:creationId xmlns:a16="http://schemas.microsoft.com/office/drawing/2014/main" id="{1AA394BF-6D45-E8BB-C3AB-9B3B7E39FA16}"/>
              </a:ext>
            </a:extLst>
          </p:cNvPr>
          <p:cNvSpPr txBox="1"/>
          <p:nvPr/>
        </p:nvSpPr>
        <p:spPr>
          <a:xfrm>
            <a:off x="2971800" y="181795"/>
            <a:ext cx="6489412" cy="1015663"/>
          </a:xfrm>
          <a:prstGeom prst="rect">
            <a:avLst/>
          </a:prstGeom>
          <a:noFill/>
        </p:spPr>
        <p:txBody>
          <a:bodyPr wrap="square">
            <a:spAutoFit/>
          </a:bodyPr>
          <a:lstStyle/>
          <a:p>
            <a:pPr algn="ctr"/>
            <a:r>
              <a:rPr lang="en-US" sz="3600" b="1">
                <a:solidFill>
                  <a:schemeClr val="bg1"/>
                </a:solidFill>
              </a:rPr>
              <a:t>Introduction</a:t>
            </a:r>
          </a:p>
          <a:p>
            <a:endParaRPr lang="en-US" sz="2400"/>
          </a:p>
        </p:txBody>
      </p:sp>
      <p:sp>
        <p:nvSpPr>
          <p:cNvPr id="12" name="TextBox 11">
            <a:extLst>
              <a:ext uri="{FF2B5EF4-FFF2-40B4-BE49-F238E27FC236}">
                <a16:creationId xmlns:a16="http://schemas.microsoft.com/office/drawing/2014/main" id="{04BCDB15-C13D-6B9D-15B1-03795E900755}"/>
              </a:ext>
            </a:extLst>
          </p:cNvPr>
          <p:cNvSpPr txBox="1"/>
          <p:nvPr/>
        </p:nvSpPr>
        <p:spPr>
          <a:xfrm>
            <a:off x="762000" y="1905000"/>
            <a:ext cx="10972800" cy="3211392"/>
          </a:xfrm>
          <a:prstGeom prst="rect">
            <a:avLst/>
          </a:prstGeom>
          <a:noFill/>
        </p:spPr>
        <p:txBody>
          <a:bodyPr wrap="square" rtlCol="0">
            <a:spAutoFit/>
          </a:bodyPr>
          <a:lstStyle/>
          <a:p>
            <a:pPr marL="285750" marR="0" indent="-285750">
              <a:lnSpc>
                <a:spcPct val="115000"/>
              </a:lnSpc>
              <a:spcBef>
                <a:spcPts val="0"/>
              </a:spcBef>
              <a:spcAft>
                <a:spcPts val="800"/>
              </a:spcAft>
              <a:buFont typeface="Wingdings" panose="05000000000000000000"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Overview:</a:t>
            </a:r>
            <a:endParaRPr lang="en-GB" sz="2000"/>
          </a:p>
          <a:p>
            <a:pPr marL="342900" marR="0" indent="-342900">
              <a:lnSpc>
                <a:spcPct val="115000"/>
              </a:lnSpc>
              <a:spcBef>
                <a:spcPts val="0"/>
              </a:spcBef>
              <a:spcAft>
                <a:spcPts val="800"/>
              </a:spcAft>
              <a:buFont typeface="Wingdings" pitchFamily="2" charset="2"/>
              <a:buChar char="v"/>
            </a:pPr>
            <a:r>
              <a:rPr lang="en-US" sz="2000"/>
              <a:t>The real estate market faces challenges in accurately predicting land and house prices due to fluctuating market trends, diverse property features, and varying location-specific factors.</a:t>
            </a:r>
          </a:p>
          <a:p>
            <a:pPr marL="342900" marR="0" indent="-342900">
              <a:lnSpc>
                <a:spcPct val="115000"/>
              </a:lnSpc>
              <a:spcBef>
                <a:spcPts val="0"/>
              </a:spcBef>
              <a:spcAft>
                <a:spcPts val="800"/>
              </a:spcAft>
              <a:buFont typeface="Wingdings" pitchFamily="2" charset="2"/>
              <a:buChar char="v"/>
            </a:pPr>
            <a:r>
              <a:rPr lang="en-US" sz="2000" kern="100">
                <a:effectLst/>
                <a:latin typeface="Aptos" panose="020B0004020202020204" pitchFamily="34" charset="0"/>
                <a:ea typeface="Aptos" panose="020B0004020202020204" pitchFamily="34" charset="0"/>
                <a:cs typeface="Latha" panose="020B0604020202020204" pitchFamily="34" charset="0"/>
              </a:rPr>
              <a:t>Project Aim:</a:t>
            </a:r>
          </a:p>
          <a:p>
            <a:pPr marL="800100" lvl="1" indent="-342900" algn="just">
              <a:lnSpc>
                <a:spcPct val="115000"/>
              </a:lnSpc>
              <a:spcAft>
                <a:spcPts val="800"/>
              </a:spcAft>
              <a:buFont typeface="Arial" panose="020B0604020202020204" pitchFamily="34" charset="0"/>
              <a:buChar char="•"/>
            </a:pPr>
            <a:r>
              <a:rPr lang="en-US" sz="2000"/>
              <a:t>Develop a machine learning-based system to predict land and house prices, tailored to Colombo's unique real estate market. The system will analyze factors such as property location, size, amenities, and neighborhood characteristics to provide accurate pricing insights.</a:t>
            </a:r>
            <a:endParaRPr lang="en-US" sz="2000" kern="10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3970167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BDA2D202-52DE-273E-1733-882E646EBE50}"/>
              </a:ext>
            </a:extLst>
          </p:cNvPr>
          <p:cNvGrpSpPr/>
          <p:nvPr/>
        </p:nvGrpSpPr>
        <p:grpSpPr>
          <a:xfrm>
            <a:off x="-21021" y="4343400"/>
            <a:ext cx="2916621" cy="1307198"/>
            <a:chOff x="0" y="-38100"/>
            <a:chExt cx="3326311" cy="1255581"/>
          </a:xfrm>
          <a:solidFill>
            <a:srgbClr val="001D58"/>
          </a:solidFill>
        </p:grpSpPr>
        <p:sp>
          <p:nvSpPr>
            <p:cNvPr id="5" name="Freeform 9">
              <a:extLst>
                <a:ext uri="{FF2B5EF4-FFF2-40B4-BE49-F238E27FC236}">
                  <a16:creationId xmlns:a16="http://schemas.microsoft.com/office/drawing/2014/main" id="{C5702163-E0F8-540E-59DF-5C564CCFA6E3}"/>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6" name="TextBox 10">
              <a:extLst>
                <a:ext uri="{FF2B5EF4-FFF2-40B4-BE49-F238E27FC236}">
                  <a16:creationId xmlns:a16="http://schemas.microsoft.com/office/drawing/2014/main" id="{9D367C2C-320C-DDA7-F2BB-C0294D8C1202}"/>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sp>
        <p:nvSpPr>
          <p:cNvPr id="2" name="Rectangle 1">
            <a:extLst>
              <a:ext uri="{FF2B5EF4-FFF2-40B4-BE49-F238E27FC236}">
                <a16:creationId xmlns:a16="http://schemas.microsoft.com/office/drawing/2014/main" id="{B4805B7E-92F2-8663-0B90-2A523E20B9B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IT21223808</a:t>
            </a:r>
            <a:r>
              <a:rPr lang="en-US" sz="1800">
                <a:solidFill>
                  <a:schemeClr val="tx1"/>
                </a:solidFill>
              </a:rPr>
              <a:t>  |   LINGANATHAN . J |  24-25J-201 </a:t>
            </a:r>
            <a:endParaRPr lang="en-US" sz="1800" b="0">
              <a:solidFill>
                <a:schemeClr val="tx1"/>
              </a:solidFill>
            </a:endParaRPr>
          </a:p>
        </p:txBody>
      </p:sp>
      <p:sp>
        <p:nvSpPr>
          <p:cNvPr id="3" name="TextBox 18">
            <a:extLst>
              <a:ext uri="{FF2B5EF4-FFF2-40B4-BE49-F238E27FC236}">
                <a16:creationId xmlns:a16="http://schemas.microsoft.com/office/drawing/2014/main" id="{42CB8062-A915-A57C-8144-7F0EFA6BBA37}"/>
              </a:ext>
            </a:extLst>
          </p:cNvPr>
          <p:cNvSpPr txBox="1"/>
          <p:nvPr/>
        </p:nvSpPr>
        <p:spPr>
          <a:xfrm>
            <a:off x="1143000" y="0"/>
            <a:ext cx="4267200" cy="874470"/>
          </a:xfrm>
          <a:prstGeom prst="rect">
            <a:avLst/>
          </a:prstGeom>
        </p:spPr>
        <p:txBody>
          <a:bodyPr wrap="square" lIns="0" tIns="0" rIns="0" bIns="0" rtlCol="0" anchor="t">
            <a:spAutoFit/>
          </a:bodyPr>
          <a:lstStyle/>
          <a:p>
            <a:pPr>
              <a:lnSpc>
                <a:spcPts val="8049"/>
              </a:lnSpc>
            </a:pPr>
            <a:r>
              <a:rPr lang="en-US" sz="3600" b="1">
                <a:solidFill>
                  <a:srgbClr val="4668A2"/>
                </a:solidFill>
              </a:rPr>
              <a:t>Research problem</a:t>
            </a:r>
          </a:p>
        </p:txBody>
      </p:sp>
      <p:grpSp>
        <p:nvGrpSpPr>
          <p:cNvPr id="8" name="Group 8">
            <a:extLst>
              <a:ext uri="{FF2B5EF4-FFF2-40B4-BE49-F238E27FC236}">
                <a16:creationId xmlns:a16="http://schemas.microsoft.com/office/drawing/2014/main" id="{6AC8D67F-F11F-D7B3-F158-C6EC10AB00C4}"/>
              </a:ext>
            </a:extLst>
          </p:cNvPr>
          <p:cNvGrpSpPr/>
          <p:nvPr/>
        </p:nvGrpSpPr>
        <p:grpSpPr>
          <a:xfrm>
            <a:off x="9067800" y="152400"/>
            <a:ext cx="3124200" cy="1307198"/>
            <a:chOff x="0" y="-38100"/>
            <a:chExt cx="3326311" cy="1255581"/>
          </a:xfrm>
          <a:solidFill>
            <a:srgbClr val="001D58"/>
          </a:solidFill>
        </p:grpSpPr>
        <p:sp>
          <p:nvSpPr>
            <p:cNvPr id="9" name="Freeform 9">
              <a:extLst>
                <a:ext uri="{FF2B5EF4-FFF2-40B4-BE49-F238E27FC236}">
                  <a16:creationId xmlns:a16="http://schemas.microsoft.com/office/drawing/2014/main" id="{1E278022-1DFD-446E-6D01-06518D4889A8}"/>
                </a:ext>
              </a:extLst>
            </p:cNvPr>
            <p:cNvSpPr/>
            <p:nvPr/>
          </p:nvSpPr>
          <p:spPr>
            <a:xfrm>
              <a:off x="0" y="35091"/>
              <a:ext cx="3326311" cy="1120898"/>
            </a:xfrm>
            <a:custGeom>
              <a:avLst/>
              <a:gdLst/>
              <a:ahLst/>
              <a:cxnLst/>
              <a:rect l="l" t="t" r="r" b="b"/>
              <a:pathLst>
                <a:path w="3326311" h="1217481">
                  <a:moveTo>
                    <a:pt x="0" y="0"/>
                  </a:moveTo>
                  <a:lnTo>
                    <a:pt x="3326311" y="0"/>
                  </a:lnTo>
                  <a:lnTo>
                    <a:pt x="3326311" y="1217481"/>
                  </a:lnTo>
                  <a:lnTo>
                    <a:pt x="0" y="1217481"/>
                  </a:lnTo>
                  <a:close/>
                </a:path>
              </a:pathLst>
            </a:custGeom>
            <a:grpFill/>
          </p:spPr>
          <p:txBody>
            <a:bodyPr/>
            <a:lstStyle/>
            <a:p>
              <a:endParaRPr lang="en-LK"/>
            </a:p>
          </p:txBody>
        </p:sp>
        <p:sp>
          <p:nvSpPr>
            <p:cNvPr id="10" name="TextBox 10">
              <a:extLst>
                <a:ext uri="{FF2B5EF4-FFF2-40B4-BE49-F238E27FC236}">
                  <a16:creationId xmlns:a16="http://schemas.microsoft.com/office/drawing/2014/main" id="{3B5E44FB-8779-C7C6-3E04-D83FD135595D}"/>
                </a:ext>
              </a:extLst>
            </p:cNvPr>
            <p:cNvSpPr txBox="1"/>
            <p:nvPr/>
          </p:nvSpPr>
          <p:spPr>
            <a:xfrm>
              <a:off x="0" y="-38100"/>
              <a:ext cx="3326311" cy="125558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5">
            <a:extLst>
              <a:ext uri="{FF2B5EF4-FFF2-40B4-BE49-F238E27FC236}">
                <a16:creationId xmlns:a16="http://schemas.microsoft.com/office/drawing/2014/main" id="{5DE5B215-535A-5949-BA6F-710EAA24DC0F}"/>
              </a:ext>
            </a:extLst>
          </p:cNvPr>
          <p:cNvGrpSpPr/>
          <p:nvPr/>
        </p:nvGrpSpPr>
        <p:grpSpPr>
          <a:xfrm>
            <a:off x="2971800" y="1535798"/>
            <a:ext cx="8487685" cy="4435968"/>
            <a:chOff x="0" y="0"/>
            <a:chExt cx="14544035" cy="9755605"/>
          </a:xfrm>
          <a:solidFill>
            <a:srgbClr val="4668A2"/>
          </a:solidFill>
        </p:grpSpPr>
        <p:sp>
          <p:nvSpPr>
            <p:cNvPr id="12" name="Freeform 16">
              <a:extLst>
                <a:ext uri="{FF2B5EF4-FFF2-40B4-BE49-F238E27FC236}">
                  <a16:creationId xmlns:a16="http://schemas.microsoft.com/office/drawing/2014/main" id="{55367E7B-E1BB-4B01-191D-EFDF30AFCCD0}"/>
                </a:ext>
              </a:extLst>
            </p:cNvPr>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grpFill/>
            <a:ln>
              <a:solidFill>
                <a:srgbClr val="ACA880"/>
              </a:solidFill>
            </a:ln>
          </p:spPr>
          <p:txBody>
            <a:bodyPr/>
            <a:lstStyle/>
            <a:p>
              <a:endParaRPr lang="en-LK"/>
            </a:p>
          </p:txBody>
        </p:sp>
      </p:grpSp>
      <p:pic>
        <p:nvPicPr>
          <p:cNvPr id="13" name="Picture 12">
            <a:extLst>
              <a:ext uri="{FF2B5EF4-FFF2-40B4-BE49-F238E27FC236}">
                <a16:creationId xmlns:a16="http://schemas.microsoft.com/office/drawing/2014/main" id="{933A9249-A1F7-F247-A5E8-17DA17FAD472}"/>
              </a:ext>
            </a:extLst>
          </p:cNvPr>
          <p:cNvPicPr>
            <a:picLocks noChangeAspect="1"/>
          </p:cNvPicPr>
          <p:nvPr/>
        </p:nvPicPr>
        <p:blipFill>
          <a:blip r:embed="rId2"/>
          <a:stretch>
            <a:fillRect/>
          </a:stretch>
        </p:blipFill>
        <p:spPr>
          <a:xfrm>
            <a:off x="381000" y="1676400"/>
            <a:ext cx="2328874" cy="2566638"/>
          </a:xfrm>
          <a:prstGeom prst="rect">
            <a:avLst/>
          </a:prstGeom>
        </p:spPr>
      </p:pic>
      <p:sp>
        <p:nvSpPr>
          <p:cNvPr id="7" name="TextBox 6">
            <a:extLst>
              <a:ext uri="{FF2B5EF4-FFF2-40B4-BE49-F238E27FC236}">
                <a16:creationId xmlns:a16="http://schemas.microsoft.com/office/drawing/2014/main" id="{374E35BA-A82C-BD8E-4827-33B2CBA5FA7C}"/>
              </a:ext>
            </a:extLst>
          </p:cNvPr>
          <p:cNvSpPr txBox="1"/>
          <p:nvPr/>
        </p:nvSpPr>
        <p:spPr>
          <a:xfrm>
            <a:off x="3009899" y="1780766"/>
            <a:ext cx="8411485" cy="2776337"/>
          </a:xfrm>
          <a:prstGeom prst="rect">
            <a:avLst/>
          </a:prstGeom>
          <a:noFill/>
        </p:spPr>
        <p:txBody>
          <a:bodyPr wrap="square" rtlCol="0">
            <a:spAutoFit/>
          </a:bodyPr>
          <a:lstStyle/>
          <a:p>
            <a:pPr algn="just">
              <a:lnSpc>
                <a:spcPct val="200000"/>
              </a:lnSpc>
            </a:pPr>
            <a:r>
              <a:rPr lang="en-US"/>
              <a:t>Accurately predicting land and house prices is essential in real estate, particularly given the dynamic market conditions and the unique characteristics of each property. However, challenges such as analyzing vast datasets on location, property size, amenities, and market trends, balancing affordability with accurate predictions, and adapting to local real estate regulations make this task complex.</a:t>
            </a:r>
          </a:p>
        </p:txBody>
      </p:sp>
    </p:spTree>
    <p:extLst>
      <p:ext uri="{BB962C8B-B14F-4D97-AF65-F5344CB8AC3E}">
        <p14:creationId xmlns:p14="http://schemas.microsoft.com/office/powerpoint/2010/main" val="2202311394"/>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3" ma:contentTypeDescription="Create a new document." ma:contentTypeScope="" ma:versionID="82e70f973760d71ce5f1e502bb013d03">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4d1e6b93f11312e598310e1d6362e66b"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69DFB2-DD0D-4491-A2FC-523026B74029}">
  <ds:schemaRefs>
    <ds:schemaRef ds:uri="4da6588c-a52b-4d0b-8663-93e0f7ef87c0"/>
    <ds:schemaRef ds:uri="db72c12f-87a4-44ab-bbc5-4cc8306b15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3C80DB-7F35-48B6-BA50-6C93444F7879}">
  <ds:schemaRefs>
    <ds:schemaRef ds:uri="4da6588c-a52b-4d0b-8663-93e0f7ef87c0"/>
    <ds:schemaRef ds:uri="db72c12f-87a4-44ab-bbc5-4cc8306b158a"/>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77A154E-5436-4081-ADFD-C8AF4F842B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76</Slides>
  <Notes>0</Notes>
  <HiddenSlides>0</HiddenSlide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Libraries Used</vt:lpstr>
      <vt:lpstr>Model Training &amp; Accuracy</vt:lpstr>
      <vt:lpstr>Correlation heatmap</vt:lpstr>
      <vt:lpstr>Distribution and boxplots</vt:lpstr>
      <vt:lpstr>Predict construction costs for new inputs using the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Sathurjan K. it21188718</dc:creator>
  <cp:revision>1</cp:revision>
  <dcterms:created xsi:type="dcterms:W3CDTF">2024-08-03T11:04:46Z</dcterms:created>
  <dcterms:modified xsi:type="dcterms:W3CDTF">2025-03-07T11:16:51Z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